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28"/>
    <p:restoredTop sz="94748"/>
  </p:normalViewPr>
  <p:slideViewPr>
    <p:cSldViewPr snapToGrid="0" snapToObjects="1">
      <p:cViewPr>
        <p:scale>
          <a:sx n="140" d="100"/>
          <a:sy n="140" d="100"/>
        </p:scale>
        <p:origin x="144" y="3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A7B5A-7753-494C-8954-A08CF89E2CB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78C0CAB-8491-EE45-A2C4-B51A2A0500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E4E7391-97DB-2945-B82E-E56E05E27C84}"/>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5" name="Footer Placeholder 4">
            <a:extLst>
              <a:ext uri="{FF2B5EF4-FFF2-40B4-BE49-F238E27FC236}">
                <a16:creationId xmlns:a16="http://schemas.microsoft.com/office/drawing/2014/main" id="{8A44F6F1-42B8-3347-B220-1660B81FA6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F6DF42-0CB6-274B-AFAE-9F9D1450C4D3}"/>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40953785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57D10-C754-6A4B-9761-9B2EF560674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9803ACC-9A0E-1C4A-AD25-EFE86DC5D11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926F4B-B94D-0C4A-87EA-122F57FC0CCC}"/>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5" name="Footer Placeholder 4">
            <a:extLst>
              <a:ext uri="{FF2B5EF4-FFF2-40B4-BE49-F238E27FC236}">
                <a16:creationId xmlns:a16="http://schemas.microsoft.com/office/drawing/2014/main" id="{201D6C9C-F5D5-0F41-A83E-1339B98FBE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3AA230-8972-6147-A20A-869547A37D79}"/>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39496985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C0440DB-F8BA-6747-8C3A-19CC75BC844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4E56D2-73E1-644F-9298-9AFA24A2067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9353E1-3FC1-324B-8EA1-27F63C678E5A}"/>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5" name="Footer Placeholder 4">
            <a:extLst>
              <a:ext uri="{FF2B5EF4-FFF2-40B4-BE49-F238E27FC236}">
                <a16:creationId xmlns:a16="http://schemas.microsoft.com/office/drawing/2014/main" id="{95D6F365-35C9-774F-B9FD-F3A6772315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9AF22B-0CAE-D046-BD15-EE957E9C055D}"/>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993471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A68B8-C4DD-D949-AE93-E002054CBA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0E2654-880B-7748-8406-6070A45A7F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699E4C-F954-5F4C-85E3-54B7F5F533AD}"/>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5" name="Footer Placeholder 4">
            <a:extLst>
              <a:ext uri="{FF2B5EF4-FFF2-40B4-BE49-F238E27FC236}">
                <a16:creationId xmlns:a16="http://schemas.microsoft.com/office/drawing/2014/main" id="{B4C15ADD-D453-3F46-B0E5-7C8A21B383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7A4C48-8F73-BE47-AF64-E440F19EB250}"/>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37785150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AB1E56-B1DA-864E-B668-8858EF40048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959247E-ABF3-AD48-9C84-10E90DAE4E0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AF8B0F-10FB-BE45-8DE0-D2178ADE7BFA}"/>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5" name="Footer Placeholder 4">
            <a:extLst>
              <a:ext uri="{FF2B5EF4-FFF2-40B4-BE49-F238E27FC236}">
                <a16:creationId xmlns:a16="http://schemas.microsoft.com/office/drawing/2014/main" id="{E7850828-3E0B-E847-B251-A6FED6A3A2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DDF469-9787-9C44-9465-128CDF3595FB}"/>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862806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81602-3C36-CA4B-987F-CFF44297BE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997C70-C010-F74F-9177-7B59240F5D3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B06F162-AA2C-EF4D-BE12-5A091131831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89FD668-64E8-0E49-85E1-B237880AD739}"/>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6" name="Footer Placeholder 5">
            <a:extLst>
              <a:ext uri="{FF2B5EF4-FFF2-40B4-BE49-F238E27FC236}">
                <a16:creationId xmlns:a16="http://schemas.microsoft.com/office/drawing/2014/main" id="{5F3278B7-29D6-7B4C-B9AB-EBEFCF04F20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D0484B-DABE-B94A-A335-FA56BEDAA9F5}"/>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24420694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681BFE-D843-114C-AB4F-BFC3AC8C49A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9C01069-3155-CF49-A2C2-A5D175C76F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A73F114-034B-E247-94FE-F157FDC402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780E3A-F84A-D641-9414-E2D3D27D3F8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9A5FDA6-ADD7-FE4F-9373-4ADE8138470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95F7D57-F211-354E-BB24-C51C0BD521FE}"/>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8" name="Footer Placeholder 7">
            <a:extLst>
              <a:ext uri="{FF2B5EF4-FFF2-40B4-BE49-F238E27FC236}">
                <a16:creationId xmlns:a16="http://schemas.microsoft.com/office/drawing/2014/main" id="{44A6AE7C-56C4-F446-A47D-5F70FBCD7B1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91855C-3D37-BF4B-BE11-30A3C21279A5}"/>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1323723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B836C-BA4B-9540-824D-C8C62C865C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FAB27C-7619-144C-B357-BA33B7E6D13A}"/>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4" name="Footer Placeholder 3">
            <a:extLst>
              <a:ext uri="{FF2B5EF4-FFF2-40B4-BE49-F238E27FC236}">
                <a16:creationId xmlns:a16="http://schemas.microsoft.com/office/drawing/2014/main" id="{28C7CB8E-70D3-2842-AEA1-CCBB6A9299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24D944-FD77-9B4E-9127-D28E27609A01}"/>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6565509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E0A81E6-C8EB-F14D-8DA6-DA4FC5BDA366}"/>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3" name="Footer Placeholder 2">
            <a:extLst>
              <a:ext uri="{FF2B5EF4-FFF2-40B4-BE49-F238E27FC236}">
                <a16:creationId xmlns:a16="http://schemas.microsoft.com/office/drawing/2014/main" id="{E192AEE2-573F-E442-9D09-FF178102BE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6A4F5F4-205E-A944-8A0F-36964C2D0A2B}"/>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4221797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99928-45BC-8D4F-82BC-A68507FF7F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3D30A9A-51B0-3549-B318-04AD8A78F2F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4E84D07-B1BF-AE42-B0F3-E5713A2B0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3CC811-8CB6-AD41-BFA0-AE366B18C755}"/>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6" name="Footer Placeholder 5">
            <a:extLst>
              <a:ext uri="{FF2B5EF4-FFF2-40B4-BE49-F238E27FC236}">
                <a16:creationId xmlns:a16="http://schemas.microsoft.com/office/drawing/2014/main" id="{A5F13CD4-D038-024D-B619-B34C2329B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0015E7-0030-BD4D-B7F4-3550A3DF14E1}"/>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1593104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F51AAA-1B23-884C-8153-7F9DF7BA0F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748AB2-B74D-3F4E-B0DD-CBE6DE41247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E265CD1-511E-EB47-9951-9E62AB0079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F501092-7A83-F048-B4E9-72AA3677EB4F}"/>
              </a:ext>
            </a:extLst>
          </p:cNvPr>
          <p:cNvSpPr>
            <a:spLocks noGrp="1"/>
          </p:cNvSpPr>
          <p:nvPr>
            <p:ph type="dt" sz="half" idx="10"/>
          </p:nvPr>
        </p:nvSpPr>
        <p:spPr/>
        <p:txBody>
          <a:bodyPr/>
          <a:lstStyle/>
          <a:p>
            <a:fld id="{FDD34A70-3D58-3E43-8DED-56D946F08415}" type="datetimeFigureOut">
              <a:rPr lang="en-US" smtClean="0"/>
              <a:t>1/29/20</a:t>
            </a:fld>
            <a:endParaRPr lang="en-US"/>
          </a:p>
        </p:txBody>
      </p:sp>
      <p:sp>
        <p:nvSpPr>
          <p:cNvPr id="6" name="Footer Placeholder 5">
            <a:extLst>
              <a:ext uri="{FF2B5EF4-FFF2-40B4-BE49-F238E27FC236}">
                <a16:creationId xmlns:a16="http://schemas.microsoft.com/office/drawing/2014/main" id="{9296B45E-690F-6A43-A0E1-D7E7CD82E1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53EE2DC-52EA-5E4E-8473-A83262969DB9}"/>
              </a:ext>
            </a:extLst>
          </p:cNvPr>
          <p:cNvSpPr>
            <a:spLocks noGrp="1"/>
          </p:cNvSpPr>
          <p:nvPr>
            <p:ph type="sldNum" sz="quarter" idx="12"/>
          </p:nvPr>
        </p:nvSpPr>
        <p:spPr/>
        <p:txBody>
          <a:bodyPr/>
          <a:lstStyle/>
          <a:p>
            <a:fld id="{C0DAC6EA-181B-CC4B-A60C-6D3CAD6B202B}" type="slidenum">
              <a:rPr lang="en-US" smtClean="0"/>
              <a:t>‹#›</a:t>
            </a:fld>
            <a:endParaRPr lang="en-US"/>
          </a:p>
        </p:txBody>
      </p:sp>
    </p:spTree>
    <p:extLst>
      <p:ext uri="{BB962C8B-B14F-4D97-AF65-F5344CB8AC3E}">
        <p14:creationId xmlns:p14="http://schemas.microsoft.com/office/powerpoint/2010/main" val="912626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268042-044B-324A-9629-19A1ABEA95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6144030-6797-4840-BDC3-319EF3609E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2F7E9B-B358-594C-BF3E-BB2B7868FE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D34A70-3D58-3E43-8DED-56D946F08415}" type="datetimeFigureOut">
              <a:rPr lang="en-US" smtClean="0"/>
              <a:t>1/29/20</a:t>
            </a:fld>
            <a:endParaRPr lang="en-US"/>
          </a:p>
        </p:txBody>
      </p:sp>
      <p:sp>
        <p:nvSpPr>
          <p:cNvPr id="5" name="Footer Placeholder 4">
            <a:extLst>
              <a:ext uri="{FF2B5EF4-FFF2-40B4-BE49-F238E27FC236}">
                <a16:creationId xmlns:a16="http://schemas.microsoft.com/office/drawing/2014/main" id="{ED41FCFD-4B98-D946-AFE6-9C7CAC7AD2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F4FECEE-5361-1944-A64C-66866C405B9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DAC6EA-181B-CC4B-A60C-6D3CAD6B202B}" type="slidenum">
              <a:rPr lang="en-US" smtClean="0"/>
              <a:t>‹#›</a:t>
            </a:fld>
            <a:endParaRPr lang="en-US"/>
          </a:p>
        </p:txBody>
      </p:sp>
    </p:spTree>
    <p:extLst>
      <p:ext uri="{BB962C8B-B14F-4D97-AF65-F5344CB8AC3E}">
        <p14:creationId xmlns:p14="http://schemas.microsoft.com/office/powerpoint/2010/main" val="879254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4" name="Table 113">
            <a:extLst>
              <a:ext uri="{FF2B5EF4-FFF2-40B4-BE49-F238E27FC236}">
                <a16:creationId xmlns:a16="http://schemas.microsoft.com/office/drawing/2014/main" id="{091C42CB-C5CB-4545-8D29-681A14975662}"/>
              </a:ext>
            </a:extLst>
          </p:cNvPr>
          <p:cNvGraphicFramePr>
            <a:graphicFrameLocks noGrp="1"/>
          </p:cNvGraphicFramePr>
          <p:nvPr>
            <p:extLst>
              <p:ext uri="{D42A27DB-BD31-4B8C-83A1-F6EECF244321}">
                <p14:modId xmlns:p14="http://schemas.microsoft.com/office/powerpoint/2010/main" val="2046270263"/>
              </p:ext>
            </p:extLst>
          </p:nvPr>
        </p:nvGraphicFramePr>
        <p:xfrm>
          <a:off x="162299" y="873345"/>
          <a:ext cx="2967933" cy="3196362"/>
        </p:xfrm>
        <a:graphic>
          <a:graphicData uri="http://schemas.openxmlformats.org/drawingml/2006/table">
            <a:tbl>
              <a:tblPr/>
              <a:tblGrid>
                <a:gridCol w="989311">
                  <a:extLst>
                    <a:ext uri="{9D8B030D-6E8A-4147-A177-3AD203B41FA5}">
                      <a16:colId xmlns:a16="http://schemas.microsoft.com/office/drawing/2014/main" val="3345220462"/>
                    </a:ext>
                  </a:extLst>
                </a:gridCol>
                <a:gridCol w="989311">
                  <a:extLst>
                    <a:ext uri="{9D8B030D-6E8A-4147-A177-3AD203B41FA5}">
                      <a16:colId xmlns:a16="http://schemas.microsoft.com/office/drawing/2014/main" val="356558644"/>
                    </a:ext>
                  </a:extLst>
                </a:gridCol>
                <a:gridCol w="989311">
                  <a:extLst>
                    <a:ext uri="{9D8B030D-6E8A-4147-A177-3AD203B41FA5}">
                      <a16:colId xmlns:a16="http://schemas.microsoft.com/office/drawing/2014/main" val="935766326"/>
                    </a:ext>
                  </a:extLst>
                </a:gridCol>
              </a:tblGrid>
              <a:tr h="245874">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en-US" sz="1200" b="1" i="0" u="none" strike="noStrike">
                          <a:solidFill>
                            <a:srgbClr val="000000"/>
                          </a:solidFill>
                          <a:effectLst/>
                          <a:latin typeface="Calibri" panose="020F0502020204030204" pitchFamily="34" charset="0"/>
                        </a:rPr>
                        <a:t>Latitude</a:t>
                      </a:r>
                    </a:p>
                  </a:txBody>
                  <a:tcPr marL="9525" marR="9525" marT="9525" marB="0" anchor="b">
                    <a:lnL>
                      <a:noFill/>
                    </a:lnL>
                    <a:lnR>
                      <a:noFill/>
                    </a:lnR>
                    <a:lnT>
                      <a:noFill/>
                    </a:lnT>
                    <a:lnB>
                      <a:noFill/>
                    </a:lnB>
                  </a:tcPr>
                </a:tc>
                <a:tc>
                  <a:txBody>
                    <a:bodyPr/>
                    <a:lstStyle/>
                    <a:p>
                      <a:pPr algn="l" fontAlgn="b"/>
                      <a:r>
                        <a:rPr lang="en-US" sz="1200" b="1" i="0" u="none" strike="noStrike">
                          <a:solidFill>
                            <a:srgbClr val="000000"/>
                          </a:solidFill>
                          <a:effectLst/>
                          <a:latin typeface="Calibri" panose="020F0502020204030204" pitchFamily="34" charset="0"/>
                        </a:rPr>
                        <a:t>Longitude</a:t>
                      </a:r>
                    </a:p>
                  </a:txBody>
                  <a:tcPr marL="9525" marR="9525" marT="9525" marB="0" anchor="b">
                    <a:lnL>
                      <a:noFill/>
                    </a:lnL>
                    <a:lnR>
                      <a:noFill/>
                    </a:lnR>
                    <a:lnT>
                      <a:noFill/>
                    </a:lnT>
                    <a:lnB>
                      <a:noFill/>
                    </a:lnB>
                  </a:tcPr>
                </a:tc>
                <a:extLst>
                  <a:ext uri="{0D108BD9-81ED-4DB2-BD59-A6C34878D82A}">
                    <a16:rowId xmlns:a16="http://schemas.microsoft.com/office/drawing/2014/main" val="1228572322"/>
                  </a:ext>
                </a:extLst>
              </a:tr>
              <a:tr h="245874">
                <a:tc>
                  <a:txBody>
                    <a:bodyPr/>
                    <a:lstStyle/>
                    <a:p>
                      <a:pPr algn="l" fontAlgn="b"/>
                      <a:r>
                        <a:rPr lang="en-US" sz="1200" b="1" i="0" u="none" strike="noStrike">
                          <a:solidFill>
                            <a:srgbClr val="000000"/>
                          </a:solidFill>
                          <a:effectLst/>
                          <a:latin typeface="Calibri" panose="020F0502020204030204" pitchFamily="34" charset="0"/>
                        </a:rPr>
                        <a:t>GE </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39.91211</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-105.21996</a:t>
                      </a:r>
                    </a:p>
                  </a:txBody>
                  <a:tcPr marL="9525" marR="9525" marT="9525" marB="0" anchor="b">
                    <a:lnL>
                      <a:noFill/>
                    </a:lnL>
                    <a:lnR>
                      <a:noFill/>
                    </a:lnR>
                    <a:lnT>
                      <a:noFill/>
                    </a:lnT>
                    <a:lnB>
                      <a:noFill/>
                    </a:lnB>
                  </a:tcPr>
                </a:tc>
                <a:extLst>
                  <a:ext uri="{0D108BD9-81ED-4DB2-BD59-A6C34878D82A}">
                    <a16:rowId xmlns:a16="http://schemas.microsoft.com/office/drawing/2014/main" val="33726781"/>
                  </a:ext>
                </a:extLst>
              </a:tr>
              <a:tr h="245874">
                <a:tc>
                  <a:txBody>
                    <a:bodyPr/>
                    <a:lstStyle/>
                    <a:p>
                      <a:pPr algn="l" fontAlgn="b"/>
                      <a:r>
                        <a:rPr lang="en-US" sz="1200" b="1" i="0" u="none" strike="noStrike">
                          <a:solidFill>
                            <a:srgbClr val="000000"/>
                          </a:solidFill>
                          <a:effectLst/>
                          <a:latin typeface="Calibri" panose="020F0502020204030204" pitchFamily="34" charset="0"/>
                        </a:rPr>
                        <a:t>MIC 1N</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39.9128623</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-105.21902</a:t>
                      </a:r>
                    </a:p>
                  </a:txBody>
                  <a:tcPr marL="9525" marR="9525" marT="9525" marB="0" anchor="b">
                    <a:lnL>
                      <a:noFill/>
                    </a:lnL>
                    <a:lnR>
                      <a:noFill/>
                    </a:lnR>
                    <a:lnT>
                      <a:noFill/>
                    </a:lnT>
                    <a:lnB>
                      <a:noFill/>
                    </a:lnB>
                  </a:tcPr>
                </a:tc>
                <a:extLst>
                  <a:ext uri="{0D108BD9-81ED-4DB2-BD59-A6C34878D82A}">
                    <a16:rowId xmlns:a16="http://schemas.microsoft.com/office/drawing/2014/main" val="951150608"/>
                  </a:ext>
                </a:extLst>
              </a:tr>
              <a:tr h="245874">
                <a:tc>
                  <a:txBody>
                    <a:bodyPr/>
                    <a:lstStyle/>
                    <a:p>
                      <a:pPr algn="l" fontAlgn="b"/>
                      <a:r>
                        <a:rPr lang="en-US" sz="1200" b="1" i="0" u="none" strike="noStrike">
                          <a:solidFill>
                            <a:srgbClr val="000000"/>
                          </a:solidFill>
                          <a:effectLst/>
                          <a:latin typeface="Calibri" panose="020F0502020204030204" pitchFamily="34" charset="0"/>
                        </a:rPr>
                        <a:t>MIC 2N</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39.9132433</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-105.21824</a:t>
                      </a:r>
                    </a:p>
                  </a:txBody>
                  <a:tcPr marL="9525" marR="9525" marT="9525" marB="0" anchor="b">
                    <a:lnL>
                      <a:noFill/>
                    </a:lnL>
                    <a:lnR>
                      <a:noFill/>
                    </a:lnR>
                    <a:lnT>
                      <a:noFill/>
                    </a:lnT>
                    <a:lnB>
                      <a:noFill/>
                    </a:lnB>
                  </a:tcPr>
                </a:tc>
                <a:extLst>
                  <a:ext uri="{0D108BD9-81ED-4DB2-BD59-A6C34878D82A}">
                    <a16:rowId xmlns:a16="http://schemas.microsoft.com/office/drawing/2014/main" val="3050846958"/>
                  </a:ext>
                </a:extLst>
              </a:tr>
              <a:tr h="245874">
                <a:tc>
                  <a:txBody>
                    <a:bodyPr/>
                    <a:lstStyle/>
                    <a:p>
                      <a:pPr algn="l" fontAlgn="b"/>
                      <a:r>
                        <a:rPr lang="en-US" sz="1200" b="1" i="0" u="none" strike="noStrike">
                          <a:solidFill>
                            <a:srgbClr val="000000"/>
                          </a:solidFill>
                          <a:effectLst/>
                          <a:latin typeface="Calibri" panose="020F0502020204030204" pitchFamily="34" charset="0"/>
                        </a:rPr>
                        <a:t>MIC 3N</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39.9124729</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-105.21822</a:t>
                      </a:r>
                    </a:p>
                  </a:txBody>
                  <a:tcPr marL="9525" marR="9525" marT="9525" marB="0" anchor="b">
                    <a:lnL>
                      <a:noFill/>
                    </a:lnL>
                    <a:lnR>
                      <a:noFill/>
                    </a:lnR>
                    <a:lnT>
                      <a:noFill/>
                    </a:lnT>
                    <a:lnB>
                      <a:noFill/>
                    </a:lnB>
                  </a:tcPr>
                </a:tc>
                <a:extLst>
                  <a:ext uri="{0D108BD9-81ED-4DB2-BD59-A6C34878D82A}">
                    <a16:rowId xmlns:a16="http://schemas.microsoft.com/office/drawing/2014/main" val="3996475815"/>
                  </a:ext>
                </a:extLst>
              </a:tr>
              <a:tr h="245874">
                <a:tc>
                  <a:txBody>
                    <a:bodyPr/>
                    <a:lstStyle/>
                    <a:p>
                      <a:pPr algn="l" fontAlgn="b"/>
                      <a:r>
                        <a:rPr lang="en-US" sz="1200" b="1" i="0" u="none" strike="noStrike">
                          <a:solidFill>
                            <a:srgbClr val="000000"/>
                          </a:solidFill>
                          <a:effectLst/>
                          <a:latin typeface="Calibri" panose="020F0502020204030204" pitchFamily="34" charset="0"/>
                        </a:rPr>
                        <a:t>MIC 4C</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39.9118306</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-105.21866</a:t>
                      </a:r>
                    </a:p>
                  </a:txBody>
                  <a:tcPr marL="9525" marR="9525" marT="9525" marB="0" anchor="b">
                    <a:lnL>
                      <a:noFill/>
                    </a:lnL>
                    <a:lnR>
                      <a:noFill/>
                    </a:lnR>
                    <a:lnT>
                      <a:noFill/>
                    </a:lnT>
                    <a:lnB>
                      <a:noFill/>
                    </a:lnB>
                  </a:tcPr>
                </a:tc>
                <a:extLst>
                  <a:ext uri="{0D108BD9-81ED-4DB2-BD59-A6C34878D82A}">
                    <a16:rowId xmlns:a16="http://schemas.microsoft.com/office/drawing/2014/main" val="1726064797"/>
                  </a:ext>
                </a:extLst>
              </a:tr>
              <a:tr h="245874">
                <a:tc>
                  <a:txBody>
                    <a:bodyPr/>
                    <a:lstStyle/>
                    <a:p>
                      <a:pPr algn="l" fontAlgn="b"/>
                      <a:r>
                        <a:rPr lang="en-US" sz="1200" b="1" i="0" u="none" strike="noStrike">
                          <a:solidFill>
                            <a:srgbClr val="000000"/>
                          </a:solidFill>
                          <a:effectLst/>
                          <a:latin typeface="Calibri" panose="020F0502020204030204" pitchFamily="34" charset="0"/>
                        </a:rPr>
                        <a:t>MIC 5C</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39.9116467</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-105.21778</a:t>
                      </a:r>
                    </a:p>
                  </a:txBody>
                  <a:tcPr marL="9525" marR="9525" marT="9525" marB="0" anchor="b">
                    <a:lnL>
                      <a:noFill/>
                    </a:lnL>
                    <a:lnR>
                      <a:noFill/>
                    </a:lnR>
                    <a:lnT>
                      <a:noFill/>
                    </a:lnT>
                    <a:lnB>
                      <a:noFill/>
                    </a:lnB>
                  </a:tcPr>
                </a:tc>
                <a:extLst>
                  <a:ext uri="{0D108BD9-81ED-4DB2-BD59-A6C34878D82A}">
                    <a16:rowId xmlns:a16="http://schemas.microsoft.com/office/drawing/2014/main" val="2570083617"/>
                  </a:ext>
                </a:extLst>
              </a:tr>
              <a:tr h="245874">
                <a:tc>
                  <a:txBody>
                    <a:bodyPr/>
                    <a:lstStyle/>
                    <a:p>
                      <a:pPr algn="l" fontAlgn="b"/>
                      <a:r>
                        <a:rPr lang="en-US" sz="1200" b="1" i="0" u="none" strike="noStrike">
                          <a:solidFill>
                            <a:srgbClr val="000000"/>
                          </a:solidFill>
                          <a:effectLst/>
                          <a:latin typeface="Calibri" panose="020F0502020204030204" pitchFamily="34" charset="0"/>
                        </a:rPr>
                        <a:t>MIC 6S</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39.9110783</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-105.21965</a:t>
                      </a:r>
                    </a:p>
                  </a:txBody>
                  <a:tcPr marL="9525" marR="9525" marT="9525" marB="0" anchor="b">
                    <a:lnL>
                      <a:noFill/>
                    </a:lnL>
                    <a:lnR>
                      <a:noFill/>
                    </a:lnR>
                    <a:lnT>
                      <a:noFill/>
                    </a:lnT>
                    <a:lnB>
                      <a:noFill/>
                    </a:lnB>
                  </a:tcPr>
                </a:tc>
                <a:extLst>
                  <a:ext uri="{0D108BD9-81ED-4DB2-BD59-A6C34878D82A}">
                    <a16:rowId xmlns:a16="http://schemas.microsoft.com/office/drawing/2014/main" val="2212773242"/>
                  </a:ext>
                </a:extLst>
              </a:tr>
              <a:tr h="245874">
                <a:tc>
                  <a:txBody>
                    <a:bodyPr/>
                    <a:lstStyle/>
                    <a:p>
                      <a:pPr algn="l" fontAlgn="b"/>
                      <a:r>
                        <a:rPr lang="en-US" sz="1200" b="1" i="0" u="none" strike="noStrike">
                          <a:solidFill>
                            <a:srgbClr val="000000"/>
                          </a:solidFill>
                          <a:effectLst/>
                          <a:latin typeface="Calibri" panose="020F0502020204030204" pitchFamily="34" charset="0"/>
                        </a:rPr>
                        <a:t>MIC 7S</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39.9111039</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-105.2187</a:t>
                      </a:r>
                    </a:p>
                  </a:txBody>
                  <a:tcPr marL="9525" marR="9525" marT="9525" marB="0" anchor="b">
                    <a:lnL>
                      <a:noFill/>
                    </a:lnL>
                    <a:lnR>
                      <a:noFill/>
                    </a:lnR>
                    <a:lnT>
                      <a:noFill/>
                    </a:lnT>
                    <a:lnB>
                      <a:noFill/>
                    </a:lnB>
                  </a:tcPr>
                </a:tc>
                <a:extLst>
                  <a:ext uri="{0D108BD9-81ED-4DB2-BD59-A6C34878D82A}">
                    <a16:rowId xmlns:a16="http://schemas.microsoft.com/office/drawing/2014/main" val="2575147512"/>
                  </a:ext>
                </a:extLst>
              </a:tr>
              <a:tr h="245874">
                <a:tc>
                  <a:txBody>
                    <a:bodyPr/>
                    <a:lstStyle/>
                    <a:p>
                      <a:pPr algn="l" fontAlgn="b"/>
                      <a:r>
                        <a:rPr lang="en-US" sz="1200" b="1" i="0" u="none" strike="noStrike">
                          <a:solidFill>
                            <a:srgbClr val="000000"/>
                          </a:solidFill>
                          <a:effectLst/>
                          <a:latin typeface="Calibri" panose="020F0502020204030204" pitchFamily="34" charset="0"/>
                        </a:rPr>
                        <a:t>MIC 8S</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39.9104452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-105.21922</a:t>
                      </a:r>
                    </a:p>
                  </a:txBody>
                  <a:tcPr marL="9525" marR="9525" marT="9525" marB="0" anchor="b">
                    <a:lnL>
                      <a:noFill/>
                    </a:lnL>
                    <a:lnR>
                      <a:noFill/>
                    </a:lnR>
                    <a:lnT>
                      <a:noFill/>
                    </a:lnT>
                    <a:lnB>
                      <a:noFill/>
                    </a:lnB>
                  </a:tcPr>
                </a:tc>
                <a:extLst>
                  <a:ext uri="{0D108BD9-81ED-4DB2-BD59-A6C34878D82A}">
                    <a16:rowId xmlns:a16="http://schemas.microsoft.com/office/drawing/2014/main" val="3851309851"/>
                  </a:ext>
                </a:extLst>
              </a:tr>
              <a:tr h="245874">
                <a:tc>
                  <a:txBody>
                    <a:bodyPr/>
                    <a:lstStyle/>
                    <a:p>
                      <a:pPr algn="l" fontAlgn="b"/>
                      <a:r>
                        <a:rPr lang="en-US" sz="1200" b="1" i="0" u="none" strike="noStrike">
                          <a:solidFill>
                            <a:srgbClr val="000000"/>
                          </a:solidFill>
                          <a:effectLst/>
                          <a:latin typeface="Calibri" panose="020F0502020204030204" pitchFamily="34" charset="0"/>
                        </a:rPr>
                        <a:t>DAS C</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39.9117386</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-105.21822</a:t>
                      </a:r>
                    </a:p>
                  </a:txBody>
                  <a:tcPr marL="9525" marR="9525" marT="9525" marB="0" anchor="b">
                    <a:lnL>
                      <a:noFill/>
                    </a:lnL>
                    <a:lnR>
                      <a:noFill/>
                    </a:lnR>
                    <a:lnT>
                      <a:noFill/>
                    </a:lnT>
                    <a:lnB>
                      <a:noFill/>
                    </a:lnB>
                  </a:tcPr>
                </a:tc>
                <a:extLst>
                  <a:ext uri="{0D108BD9-81ED-4DB2-BD59-A6C34878D82A}">
                    <a16:rowId xmlns:a16="http://schemas.microsoft.com/office/drawing/2014/main" val="3237816216"/>
                  </a:ext>
                </a:extLst>
              </a:tr>
              <a:tr h="245874">
                <a:tc>
                  <a:txBody>
                    <a:bodyPr/>
                    <a:lstStyle/>
                    <a:p>
                      <a:pPr algn="l" fontAlgn="b"/>
                      <a:r>
                        <a:rPr lang="en-US" sz="1200" b="1" i="0" u="none" strike="noStrike">
                          <a:solidFill>
                            <a:srgbClr val="000000"/>
                          </a:solidFill>
                          <a:effectLst/>
                          <a:latin typeface="Calibri" panose="020F0502020204030204" pitchFamily="34" charset="0"/>
                        </a:rPr>
                        <a:t>DAS N</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39.9128892</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-105.21846</a:t>
                      </a:r>
                    </a:p>
                  </a:txBody>
                  <a:tcPr marL="9525" marR="9525" marT="9525" marB="0" anchor="b">
                    <a:lnL>
                      <a:noFill/>
                    </a:lnL>
                    <a:lnR>
                      <a:noFill/>
                    </a:lnR>
                    <a:lnT>
                      <a:noFill/>
                    </a:lnT>
                    <a:lnB>
                      <a:noFill/>
                    </a:lnB>
                  </a:tcPr>
                </a:tc>
                <a:extLst>
                  <a:ext uri="{0D108BD9-81ED-4DB2-BD59-A6C34878D82A}">
                    <a16:rowId xmlns:a16="http://schemas.microsoft.com/office/drawing/2014/main" val="3070306778"/>
                  </a:ext>
                </a:extLst>
              </a:tr>
              <a:tr h="245874">
                <a:tc>
                  <a:txBody>
                    <a:bodyPr/>
                    <a:lstStyle/>
                    <a:p>
                      <a:pPr algn="l" fontAlgn="b"/>
                      <a:r>
                        <a:rPr lang="en-US" sz="1200" b="1" i="0" u="none" strike="noStrike">
                          <a:solidFill>
                            <a:srgbClr val="000000"/>
                          </a:solidFill>
                          <a:effectLst/>
                          <a:latin typeface="Calibri" panose="020F0502020204030204" pitchFamily="34" charset="0"/>
                        </a:rPr>
                        <a:t>DAS S</a:t>
                      </a:r>
                    </a:p>
                  </a:txBody>
                  <a:tcPr marL="9525" marR="9525" marT="9525" marB="0" anchor="b">
                    <a:lnL>
                      <a:noFill/>
                    </a:lnL>
                    <a:lnR>
                      <a:noFill/>
                    </a:lnR>
                    <a:lnT>
                      <a:noFill/>
                    </a:lnT>
                    <a:lnB>
                      <a:noFill/>
                    </a:lnB>
                  </a:tcPr>
                </a:tc>
                <a:tc>
                  <a:txBody>
                    <a:bodyPr/>
                    <a:lstStyle/>
                    <a:p>
                      <a:pPr algn="r" fontAlgn="b"/>
                      <a:r>
                        <a:rPr lang="en-US" sz="1200" b="0" i="0" u="none" strike="noStrike">
                          <a:solidFill>
                            <a:srgbClr val="000000"/>
                          </a:solidFill>
                          <a:effectLst/>
                          <a:latin typeface="Calibri" panose="020F0502020204030204" pitchFamily="34" charset="0"/>
                        </a:rPr>
                        <a:t>39.9108386</a:t>
                      </a:r>
                    </a:p>
                  </a:txBody>
                  <a:tcPr marL="9525" marR="9525" marT="9525" marB="0" anchor="b">
                    <a:lnL>
                      <a:noFill/>
                    </a:lnL>
                    <a:lnR>
                      <a:noFill/>
                    </a:lnR>
                    <a:lnT>
                      <a:noFill/>
                    </a:lnT>
                    <a:lnB>
                      <a:noFill/>
                    </a:lnB>
                  </a:tcPr>
                </a:tc>
                <a:tc>
                  <a:txBody>
                    <a:bodyPr/>
                    <a:lstStyle/>
                    <a:p>
                      <a:pPr algn="r" fontAlgn="b"/>
                      <a:r>
                        <a:rPr lang="en-US" sz="1200" b="0" i="0" u="none" strike="noStrike" dirty="0">
                          <a:solidFill>
                            <a:srgbClr val="000000"/>
                          </a:solidFill>
                          <a:effectLst/>
                          <a:latin typeface="Calibri" panose="020F0502020204030204" pitchFamily="34" charset="0"/>
                        </a:rPr>
                        <a:t>-105.21918</a:t>
                      </a:r>
                    </a:p>
                  </a:txBody>
                  <a:tcPr marL="9525" marR="9525" marT="9525" marB="0" anchor="b">
                    <a:lnL>
                      <a:noFill/>
                    </a:lnL>
                    <a:lnR>
                      <a:noFill/>
                    </a:lnR>
                    <a:lnT>
                      <a:noFill/>
                    </a:lnT>
                    <a:lnB>
                      <a:noFill/>
                    </a:lnB>
                  </a:tcPr>
                </a:tc>
                <a:extLst>
                  <a:ext uri="{0D108BD9-81ED-4DB2-BD59-A6C34878D82A}">
                    <a16:rowId xmlns:a16="http://schemas.microsoft.com/office/drawing/2014/main" val="392795619"/>
                  </a:ext>
                </a:extLst>
              </a:tr>
            </a:tbl>
          </a:graphicData>
        </a:graphic>
      </p:graphicFrame>
      <p:sp>
        <p:nvSpPr>
          <p:cNvPr id="115" name="TextBox 114">
            <a:extLst>
              <a:ext uri="{FF2B5EF4-FFF2-40B4-BE49-F238E27FC236}">
                <a16:creationId xmlns:a16="http://schemas.microsoft.com/office/drawing/2014/main" id="{8EADBE98-EDDD-4D43-B285-EE6C425D905F}"/>
              </a:ext>
            </a:extLst>
          </p:cNvPr>
          <p:cNvSpPr txBox="1"/>
          <p:nvPr/>
        </p:nvSpPr>
        <p:spPr>
          <a:xfrm>
            <a:off x="84401" y="4217463"/>
            <a:ext cx="3149227" cy="2031325"/>
          </a:xfrm>
          <a:prstGeom prst="rect">
            <a:avLst/>
          </a:prstGeom>
          <a:noFill/>
        </p:spPr>
        <p:txBody>
          <a:bodyPr wrap="square" rtlCol="0">
            <a:spAutoFit/>
          </a:bodyPr>
          <a:lstStyle/>
          <a:p>
            <a:r>
              <a:rPr lang="en-US" dirty="0"/>
              <a:t>Audible range measurements are at the MIC XX locations (green markers).</a:t>
            </a:r>
          </a:p>
          <a:p>
            <a:br>
              <a:rPr lang="en-US" dirty="0"/>
            </a:br>
            <a:r>
              <a:rPr lang="en-US" dirty="0"/>
              <a:t>Low-frequency measurements are collocated with DAS subsystems (white markers)</a:t>
            </a:r>
          </a:p>
        </p:txBody>
      </p:sp>
      <p:sp>
        <p:nvSpPr>
          <p:cNvPr id="116" name="TextBox 115">
            <a:extLst>
              <a:ext uri="{FF2B5EF4-FFF2-40B4-BE49-F238E27FC236}">
                <a16:creationId xmlns:a16="http://schemas.microsoft.com/office/drawing/2014/main" id="{529C92FA-26F3-0148-B4AA-528A4668B459}"/>
              </a:ext>
            </a:extLst>
          </p:cNvPr>
          <p:cNvSpPr txBox="1"/>
          <p:nvPr/>
        </p:nvSpPr>
        <p:spPr>
          <a:xfrm>
            <a:off x="633213" y="344644"/>
            <a:ext cx="2103525" cy="369332"/>
          </a:xfrm>
          <a:prstGeom prst="rect">
            <a:avLst/>
          </a:prstGeom>
          <a:noFill/>
        </p:spPr>
        <p:txBody>
          <a:bodyPr wrap="none" rtlCol="0">
            <a:spAutoFit/>
          </a:bodyPr>
          <a:lstStyle/>
          <a:p>
            <a:r>
              <a:rPr lang="en-US" dirty="0"/>
              <a:t>Equipment locations</a:t>
            </a:r>
          </a:p>
        </p:txBody>
      </p:sp>
      <p:grpSp>
        <p:nvGrpSpPr>
          <p:cNvPr id="118" name="Group 117">
            <a:extLst>
              <a:ext uri="{FF2B5EF4-FFF2-40B4-BE49-F238E27FC236}">
                <a16:creationId xmlns:a16="http://schemas.microsoft.com/office/drawing/2014/main" id="{E1922239-F60A-3249-9316-0FAA3010AB43}"/>
              </a:ext>
            </a:extLst>
          </p:cNvPr>
          <p:cNvGrpSpPr/>
          <p:nvPr/>
        </p:nvGrpSpPr>
        <p:grpSpPr>
          <a:xfrm>
            <a:off x="3256722" y="8904"/>
            <a:ext cx="8935278" cy="6862165"/>
            <a:chOff x="3269146" y="0"/>
            <a:chExt cx="8935278" cy="6862165"/>
          </a:xfrm>
        </p:grpSpPr>
        <p:pic>
          <p:nvPicPr>
            <p:cNvPr id="119" name="Picture 118">
              <a:extLst>
                <a:ext uri="{FF2B5EF4-FFF2-40B4-BE49-F238E27FC236}">
                  <a16:creationId xmlns:a16="http://schemas.microsoft.com/office/drawing/2014/main" id="{878439E2-3BF1-8741-A1BF-B27383FF0525}"/>
                </a:ext>
              </a:extLst>
            </p:cNvPr>
            <p:cNvPicPr>
              <a:picLocks noChangeAspect="1"/>
            </p:cNvPicPr>
            <p:nvPr/>
          </p:nvPicPr>
          <p:blipFill>
            <a:blip r:embed="rId2"/>
            <a:stretch>
              <a:fillRect/>
            </a:stretch>
          </p:blipFill>
          <p:spPr>
            <a:xfrm>
              <a:off x="3269146" y="0"/>
              <a:ext cx="8935278" cy="6862165"/>
            </a:xfrm>
            <a:prstGeom prst="rect">
              <a:avLst/>
            </a:prstGeom>
          </p:spPr>
        </p:pic>
        <p:grpSp>
          <p:nvGrpSpPr>
            <p:cNvPr id="120" name="Group 119">
              <a:extLst>
                <a:ext uri="{FF2B5EF4-FFF2-40B4-BE49-F238E27FC236}">
                  <a16:creationId xmlns:a16="http://schemas.microsoft.com/office/drawing/2014/main" id="{BD7628CD-CEFC-1043-98B8-C7F3768DE49C}"/>
                </a:ext>
              </a:extLst>
            </p:cNvPr>
            <p:cNvGrpSpPr/>
            <p:nvPr/>
          </p:nvGrpSpPr>
          <p:grpSpPr>
            <a:xfrm>
              <a:off x="4949687" y="606286"/>
              <a:ext cx="7242313" cy="6241776"/>
              <a:chOff x="4949687" y="606286"/>
              <a:chExt cx="7242313" cy="6241776"/>
            </a:xfrm>
          </p:grpSpPr>
          <p:cxnSp>
            <p:nvCxnSpPr>
              <p:cNvPr id="170" name="Straight Connector 169">
                <a:extLst>
                  <a:ext uri="{FF2B5EF4-FFF2-40B4-BE49-F238E27FC236}">
                    <a16:creationId xmlns:a16="http://schemas.microsoft.com/office/drawing/2014/main" id="{CFEA1105-3978-424F-B07F-E2D5BEB6E72F}"/>
                  </a:ext>
                </a:extLst>
              </p:cNvPr>
              <p:cNvCxnSpPr>
                <a:cxnSpLocks/>
              </p:cNvCxnSpPr>
              <p:nvPr/>
            </p:nvCxnSpPr>
            <p:spPr>
              <a:xfrm flipV="1">
                <a:off x="7166113" y="606286"/>
                <a:ext cx="5025887" cy="765314"/>
              </a:xfrm>
              <a:prstGeom prst="line">
                <a:avLst/>
              </a:prstGeom>
              <a:ln w="25400">
                <a:solidFill>
                  <a:schemeClr val="tx1"/>
                </a:solidFill>
                <a:prstDash val="lgDashDot"/>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B844CB31-9953-354C-AB8F-71D38D7A6F4A}"/>
                  </a:ext>
                </a:extLst>
              </p:cNvPr>
              <p:cNvCxnSpPr>
                <a:cxnSpLocks/>
              </p:cNvCxnSpPr>
              <p:nvPr/>
            </p:nvCxnSpPr>
            <p:spPr>
              <a:xfrm flipV="1">
                <a:off x="4949687" y="1371600"/>
                <a:ext cx="2216426" cy="5476462"/>
              </a:xfrm>
              <a:prstGeom prst="line">
                <a:avLst/>
              </a:prstGeom>
              <a:ln w="25400">
                <a:solidFill>
                  <a:schemeClr val="tx1"/>
                </a:solidFill>
                <a:prstDash val="lgDashDot"/>
              </a:ln>
            </p:spPr>
            <p:style>
              <a:lnRef idx="1">
                <a:schemeClr val="accent1"/>
              </a:lnRef>
              <a:fillRef idx="0">
                <a:schemeClr val="accent1"/>
              </a:fillRef>
              <a:effectRef idx="0">
                <a:schemeClr val="accent1"/>
              </a:effectRef>
              <a:fontRef idx="minor">
                <a:schemeClr val="tx1"/>
              </a:fontRef>
            </p:style>
          </p:cxnSp>
        </p:grpSp>
        <p:grpSp>
          <p:nvGrpSpPr>
            <p:cNvPr id="121" name="Group 120">
              <a:extLst>
                <a:ext uri="{FF2B5EF4-FFF2-40B4-BE49-F238E27FC236}">
                  <a16:creationId xmlns:a16="http://schemas.microsoft.com/office/drawing/2014/main" id="{44FC446B-95A9-6D47-9E1C-9F92AA49563B}"/>
                </a:ext>
              </a:extLst>
            </p:cNvPr>
            <p:cNvGrpSpPr/>
            <p:nvPr/>
          </p:nvGrpSpPr>
          <p:grpSpPr>
            <a:xfrm>
              <a:off x="5329235" y="1449900"/>
              <a:ext cx="3017697" cy="4106272"/>
              <a:chOff x="5301355" y="1461052"/>
              <a:chExt cx="3017697" cy="4106272"/>
            </a:xfrm>
          </p:grpSpPr>
          <p:cxnSp>
            <p:nvCxnSpPr>
              <p:cNvPr id="166" name="Straight Connector 165">
                <a:extLst>
                  <a:ext uri="{FF2B5EF4-FFF2-40B4-BE49-F238E27FC236}">
                    <a16:creationId xmlns:a16="http://schemas.microsoft.com/office/drawing/2014/main" id="{CE5F0E05-831C-444F-9BB9-C5D2AFD5E429}"/>
                  </a:ext>
                </a:extLst>
              </p:cNvPr>
              <p:cNvCxnSpPr>
                <a:cxnSpLocks/>
              </p:cNvCxnSpPr>
              <p:nvPr/>
            </p:nvCxnSpPr>
            <p:spPr>
              <a:xfrm flipV="1">
                <a:off x="5575853" y="1461052"/>
                <a:ext cx="2375451" cy="1580322"/>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F26045A3-4B2C-9346-85D1-E1BEA71A7539}"/>
                  </a:ext>
                </a:extLst>
              </p:cNvPr>
              <p:cNvCxnSpPr>
                <a:cxnSpLocks/>
              </p:cNvCxnSpPr>
              <p:nvPr/>
            </p:nvCxnSpPr>
            <p:spPr>
              <a:xfrm>
                <a:off x="5575853" y="3041374"/>
                <a:ext cx="2743199" cy="775253"/>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75569049-9F8E-C143-AD4F-77AB9167C618}"/>
                  </a:ext>
                </a:extLst>
              </p:cNvPr>
              <p:cNvCxnSpPr>
                <a:cxnSpLocks/>
              </p:cNvCxnSpPr>
              <p:nvPr/>
            </p:nvCxnSpPr>
            <p:spPr>
              <a:xfrm flipH="1">
                <a:off x="5312950" y="3046949"/>
                <a:ext cx="273004" cy="1849483"/>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C6182809-5C7D-004A-BCB8-6DAAA9B22C73}"/>
                  </a:ext>
                </a:extLst>
              </p:cNvPr>
              <p:cNvCxnSpPr>
                <a:cxnSpLocks/>
              </p:cNvCxnSpPr>
              <p:nvPr/>
            </p:nvCxnSpPr>
            <p:spPr>
              <a:xfrm>
                <a:off x="5301355" y="4896432"/>
                <a:ext cx="1558463" cy="670892"/>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grpSp>
        <p:grpSp>
          <p:nvGrpSpPr>
            <p:cNvPr id="122" name="Group 121">
              <a:extLst>
                <a:ext uri="{FF2B5EF4-FFF2-40B4-BE49-F238E27FC236}">
                  <a16:creationId xmlns:a16="http://schemas.microsoft.com/office/drawing/2014/main" id="{1E55D763-2549-5240-BF4F-452EA7BAC51E}"/>
                </a:ext>
              </a:extLst>
            </p:cNvPr>
            <p:cNvGrpSpPr/>
            <p:nvPr/>
          </p:nvGrpSpPr>
          <p:grpSpPr>
            <a:xfrm>
              <a:off x="5279659" y="1426224"/>
              <a:ext cx="3027798" cy="4161504"/>
              <a:chOff x="5279659" y="1426224"/>
              <a:chExt cx="3027798" cy="4161504"/>
            </a:xfrm>
          </p:grpSpPr>
          <p:cxnSp>
            <p:nvCxnSpPr>
              <p:cNvPr id="162" name="Straight Connector 161">
                <a:extLst>
                  <a:ext uri="{FF2B5EF4-FFF2-40B4-BE49-F238E27FC236}">
                    <a16:creationId xmlns:a16="http://schemas.microsoft.com/office/drawing/2014/main" id="{240BCFAF-11D6-B846-BBBA-DBF2606E2326}"/>
                  </a:ext>
                </a:extLst>
              </p:cNvPr>
              <p:cNvCxnSpPr>
                <a:cxnSpLocks/>
              </p:cNvCxnSpPr>
              <p:nvPr/>
            </p:nvCxnSpPr>
            <p:spPr>
              <a:xfrm flipV="1">
                <a:off x="5564258" y="1426224"/>
                <a:ext cx="2375410" cy="1589092"/>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5B5FC2B2-F907-4D44-823C-B1D79EAAC078}"/>
                  </a:ext>
                </a:extLst>
              </p:cNvPr>
              <p:cNvCxnSpPr>
                <a:cxnSpLocks/>
              </p:cNvCxnSpPr>
              <p:nvPr/>
            </p:nvCxnSpPr>
            <p:spPr>
              <a:xfrm>
                <a:off x="5564258" y="3067354"/>
                <a:ext cx="2743199" cy="775253"/>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3221DFAA-14A6-B54E-8E9E-713FB92F45A5}"/>
                  </a:ext>
                </a:extLst>
              </p:cNvPr>
              <p:cNvCxnSpPr>
                <a:cxnSpLocks/>
              </p:cNvCxnSpPr>
              <p:nvPr/>
            </p:nvCxnSpPr>
            <p:spPr>
              <a:xfrm flipH="1">
                <a:off x="5291254" y="3030222"/>
                <a:ext cx="262903" cy="1886614"/>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1D982BF8-EE3E-6645-B337-41FA97BA9029}"/>
                  </a:ext>
                </a:extLst>
              </p:cNvPr>
              <p:cNvCxnSpPr>
                <a:cxnSpLocks/>
              </p:cNvCxnSpPr>
              <p:nvPr/>
            </p:nvCxnSpPr>
            <p:spPr>
              <a:xfrm>
                <a:off x="5279659" y="4916836"/>
                <a:ext cx="1558463" cy="670892"/>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grpSp>
        <p:cxnSp>
          <p:nvCxnSpPr>
            <p:cNvPr id="123" name="Straight Connector 122">
              <a:extLst>
                <a:ext uri="{FF2B5EF4-FFF2-40B4-BE49-F238E27FC236}">
                  <a16:creationId xmlns:a16="http://schemas.microsoft.com/office/drawing/2014/main" id="{C762D0B7-4D63-9442-B85D-CA0025647948}"/>
                </a:ext>
              </a:extLst>
            </p:cNvPr>
            <p:cNvCxnSpPr>
              <a:cxnSpLocks/>
            </p:cNvCxnSpPr>
            <p:nvPr/>
          </p:nvCxnSpPr>
          <p:spPr>
            <a:xfrm>
              <a:off x="7724361" y="3602736"/>
              <a:ext cx="622571" cy="137160"/>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FFCFF56E-3690-2049-828F-864E1E5D2935}"/>
                </a:ext>
              </a:extLst>
            </p:cNvPr>
            <p:cNvCxnSpPr>
              <a:cxnSpLocks/>
            </p:cNvCxnSpPr>
            <p:nvPr/>
          </p:nvCxnSpPr>
          <p:spPr>
            <a:xfrm flipH="1" flipV="1">
              <a:off x="8346932" y="3736896"/>
              <a:ext cx="696484" cy="223642"/>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460BA92A-7343-E242-A4CD-1DC3BBD59F2B}"/>
                </a:ext>
              </a:extLst>
            </p:cNvPr>
            <p:cNvCxnSpPr>
              <a:cxnSpLocks/>
            </p:cNvCxnSpPr>
            <p:nvPr/>
          </p:nvCxnSpPr>
          <p:spPr>
            <a:xfrm flipH="1">
              <a:off x="6856406" y="5102352"/>
              <a:ext cx="760546" cy="570804"/>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F0881E3C-168A-BF46-96B0-9CF964ACBA6B}"/>
                </a:ext>
              </a:extLst>
            </p:cNvPr>
            <p:cNvCxnSpPr>
              <a:cxnSpLocks/>
            </p:cNvCxnSpPr>
            <p:nvPr/>
          </p:nvCxnSpPr>
          <p:spPr>
            <a:xfrm flipH="1">
              <a:off x="6810628" y="5668750"/>
              <a:ext cx="65475" cy="769720"/>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B9FE3C84-A184-C745-933F-6BB2612D51EB}"/>
                </a:ext>
              </a:extLst>
            </p:cNvPr>
            <p:cNvCxnSpPr>
              <a:cxnSpLocks/>
            </p:cNvCxnSpPr>
            <p:nvPr/>
          </p:nvCxnSpPr>
          <p:spPr>
            <a:xfrm>
              <a:off x="6108466" y="5152041"/>
              <a:ext cx="775434" cy="502917"/>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BC2DE174-F043-C54A-90DC-4279E81DEFAD}"/>
                </a:ext>
              </a:extLst>
            </p:cNvPr>
            <p:cNvCxnSpPr>
              <a:cxnSpLocks/>
            </p:cNvCxnSpPr>
            <p:nvPr/>
          </p:nvCxnSpPr>
          <p:spPr>
            <a:xfrm flipH="1">
              <a:off x="7939668" y="660910"/>
              <a:ext cx="407264" cy="803323"/>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416B329A-87AD-D849-90AF-F5F3F54415EE}"/>
                </a:ext>
              </a:extLst>
            </p:cNvPr>
            <p:cNvCxnSpPr>
              <a:cxnSpLocks/>
            </p:cNvCxnSpPr>
            <p:nvPr/>
          </p:nvCxnSpPr>
          <p:spPr>
            <a:xfrm>
              <a:off x="7959366" y="1459827"/>
              <a:ext cx="387566" cy="793800"/>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26AA1AAC-4B98-A44A-AF6E-A9BCC7F5C7EA}"/>
                </a:ext>
              </a:extLst>
            </p:cNvPr>
            <p:cNvCxnSpPr>
              <a:cxnSpLocks/>
            </p:cNvCxnSpPr>
            <p:nvPr/>
          </p:nvCxnSpPr>
          <p:spPr>
            <a:xfrm>
              <a:off x="7159183" y="1446035"/>
              <a:ext cx="807979" cy="0"/>
            </a:xfrm>
            <a:prstGeom prst="line">
              <a:avLst/>
            </a:prstGeom>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31" name="Oval 130">
              <a:extLst>
                <a:ext uri="{FF2B5EF4-FFF2-40B4-BE49-F238E27FC236}">
                  <a16:creationId xmlns:a16="http://schemas.microsoft.com/office/drawing/2014/main" id="{67A98390-00A1-5A46-854A-C16ADDE485B2}"/>
                </a:ext>
              </a:extLst>
            </p:cNvPr>
            <p:cNvSpPr/>
            <p:nvPr/>
          </p:nvSpPr>
          <p:spPr>
            <a:xfrm>
              <a:off x="6720655" y="6369693"/>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F55D7B0C-9E4A-0D4A-846B-1597979D1EF4}"/>
                </a:ext>
              </a:extLst>
            </p:cNvPr>
            <p:cNvSpPr/>
            <p:nvPr/>
          </p:nvSpPr>
          <p:spPr>
            <a:xfrm>
              <a:off x="6043335" y="5078003"/>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60A209CD-BE67-624A-BB54-A54E2F2EB9A1}"/>
                </a:ext>
              </a:extLst>
            </p:cNvPr>
            <p:cNvSpPr/>
            <p:nvPr/>
          </p:nvSpPr>
          <p:spPr>
            <a:xfrm>
              <a:off x="7539228" y="5065220"/>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C1DBAF2A-9E06-A841-8608-C4087E75D1CD}"/>
                </a:ext>
              </a:extLst>
            </p:cNvPr>
            <p:cNvSpPr/>
            <p:nvPr/>
          </p:nvSpPr>
          <p:spPr>
            <a:xfrm>
              <a:off x="6888352" y="5635048"/>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B76298B3-C6F4-0F4B-A80B-B8E834D32952}"/>
                </a:ext>
              </a:extLst>
            </p:cNvPr>
            <p:cNvSpPr/>
            <p:nvPr/>
          </p:nvSpPr>
          <p:spPr>
            <a:xfrm>
              <a:off x="8307457" y="2187268"/>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36A7ACC6-9470-2641-8DD6-857C54A66622}"/>
                </a:ext>
              </a:extLst>
            </p:cNvPr>
            <p:cNvSpPr/>
            <p:nvPr/>
          </p:nvSpPr>
          <p:spPr>
            <a:xfrm>
              <a:off x="7050140" y="1397107"/>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9552BFE7-0414-0C4E-8BB1-049D476552FB}"/>
                </a:ext>
              </a:extLst>
            </p:cNvPr>
            <p:cNvSpPr/>
            <p:nvPr/>
          </p:nvSpPr>
          <p:spPr>
            <a:xfrm>
              <a:off x="8269208" y="637048"/>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9754A5A0-0A07-F144-A7A0-CC22D181A4DF}"/>
                </a:ext>
              </a:extLst>
            </p:cNvPr>
            <p:cNvSpPr/>
            <p:nvPr/>
          </p:nvSpPr>
          <p:spPr>
            <a:xfrm>
              <a:off x="7850576" y="1436216"/>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7F4FC069-55E7-D74B-9575-803CB43A5405}"/>
                </a:ext>
              </a:extLst>
            </p:cNvPr>
            <p:cNvSpPr/>
            <p:nvPr/>
          </p:nvSpPr>
          <p:spPr>
            <a:xfrm>
              <a:off x="7581337" y="3548458"/>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86234595-CAC5-0443-9577-DA0FE2F8FF8A}"/>
                </a:ext>
              </a:extLst>
            </p:cNvPr>
            <p:cNvSpPr/>
            <p:nvPr/>
          </p:nvSpPr>
          <p:spPr>
            <a:xfrm>
              <a:off x="9005167" y="3913378"/>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F701F9BF-1BCC-E841-8AE8-2D6C8676F996}"/>
                </a:ext>
              </a:extLst>
            </p:cNvPr>
            <p:cNvSpPr/>
            <p:nvPr/>
          </p:nvSpPr>
          <p:spPr>
            <a:xfrm>
              <a:off x="8307457" y="3866218"/>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2" name="Group 141">
              <a:extLst>
                <a:ext uri="{FF2B5EF4-FFF2-40B4-BE49-F238E27FC236}">
                  <a16:creationId xmlns:a16="http://schemas.microsoft.com/office/drawing/2014/main" id="{B0F1FF07-5458-4D42-8358-ED73D35E5017}"/>
                </a:ext>
              </a:extLst>
            </p:cNvPr>
            <p:cNvGrpSpPr/>
            <p:nvPr/>
          </p:nvGrpSpPr>
          <p:grpSpPr>
            <a:xfrm>
              <a:off x="3370544" y="61900"/>
              <a:ext cx="2672792" cy="2439783"/>
              <a:chOff x="3478538" y="383551"/>
              <a:chExt cx="2672792" cy="2439783"/>
            </a:xfrm>
          </p:grpSpPr>
          <p:sp>
            <p:nvSpPr>
              <p:cNvPr id="143" name="Rectangle 142">
                <a:extLst>
                  <a:ext uri="{FF2B5EF4-FFF2-40B4-BE49-F238E27FC236}">
                    <a16:creationId xmlns:a16="http://schemas.microsoft.com/office/drawing/2014/main" id="{D0D891FE-FBEE-3348-990A-584FC47C12FA}"/>
                  </a:ext>
                </a:extLst>
              </p:cNvPr>
              <p:cNvSpPr/>
              <p:nvPr/>
            </p:nvSpPr>
            <p:spPr>
              <a:xfrm>
                <a:off x="3478538" y="383551"/>
                <a:ext cx="2672792" cy="2439783"/>
              </a:xfrm>
              <a:prstGeom prst="rect">
                <a:avLst/>
              </a:prstGeom>
              <a:solidFill>
                <a:schemeClr val="bg1">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4" name="Group 143">
                <a:extLst>
                  <a:ext uri="{FF2B5EF4-FFF2-40B4-BE49-F238E27FC236}">
                    <a16:creationId xmlns:a16="http://schemas.microsoft.com/office/drawing/2014/main" id="{D63D3F25-A0E2-F641-814E-EF501681487C}"/>
                  </a:ext>
                </a:extLst>
              </p:cNvPr>
              <p:cNvGrpSpPr/>
              <p:nvPr/>
            </p:nvGrpSpPr>
            <p:grpSpPr>
              <a:xfrm>
                <a:off x="3549161" y="481629"/>
                <a:ext cx="2384148" cy="307777"/>
                <a:chOff x="3559116" y="188747"/>
                <a:chExt cx="2384148" cy="307777"/>
              </a:xfrm>
            </p:grpSpPr>
            <p:cxnSp>
              <p:nvCxnSpPr>
                <p:cNvPr id="160" name="Straight Connector 159">
                  <a:extLst>
                    <a:ext uri="{FF2B5EF4-FFF2-40B4-BE49-F238E27FC236}">
                      <a16:creationId xmlns:a16="http://schemas.microsoft.com/office/drawing/2014/main" id="{58CDE2A9-B17C-894D-B9D6-9F4BBF8AC3C4}"/>
                    </a:ext>
                  </a:extLst>
                </p:cNvPr>
                <p:cNvCxnSpPr>
                  <a:cxnSpLocks/>
                </p:cNvCxnSpPr>
                <p:nvPr/>
              </p:nvCxnSpPr>
              <p:spPr>
                <a:xfrm>
                  <a:off x="3559116" y="373413"/>
                  <a:ext cx="685800" cy="0"/>
                </a:xfrm>
                <a:prstGeom prst="line">
                  <a:avLst/>
                </a:prstGeom>
                <a:solidFill>
                  <a:schemeClr val="bg1"/>
                </a:solidFill>
                <a:ln w="25400">
                  <a:solidFill>
                    <a:schemeClr val="tx1"/>
                  </a:solidFill>
                  <a:prstDash val="lgDashDot"/>
                </a:ln>
              </p:spPr>
              <p:style>
                <a:lnRef idx="1">
                  <a:schemeClr val="accent1"/>
                </a:lnRef>
                <a:fillRef idx="0">
                  <a:schemeClr val="accent1"/>
                </a:fillRef>
                <a:effectRef idx="0">
                  <a:schemeClr val="accent1"/>
                </a:effectRef>
                <a:fontRef idx="minor">
                  <a:schemeClr val="tx1"/>
                </a:fontRef>
              </p:style>
            </p:cxnSp>
            <p:sp>
              <p:nvSpPr>
                <p:cNvPr id="161" name="TextBox 160">
                  <a:extLst>
                    <a:ext uri="{FF2B5EF4-FFF2-40B4-BE49-F238E27FC236}">
                      <a16:creationId xmlns:a16="http://schemas.microsoft.com/office/drawing/2014/main" id="{7C4BDF6F-CBA4-474C-A3F4-FD7BED8FAC8C}"/>
                    </a:ext>
                  </a:extLst>
                </p:cNvPr>
                <p:cNvSpPr txBox="1"/>
                <p:nvPr/>
              </p:nvSpPr>
              <p:spPr>
                <a:xfrm>
                  <a:off x="4334362" y="188747"/>
                  <a:ext cx="1608902" cy="307777"/>
                </a:xfrm>
                <a:prstGeom prst="rect">
                  <a:avLst/>
                </a:prstGeom>
                <a:noFill/>
              </p:spPr>
              <p:txBody>
                <a:bodyPr wrap="none" rtlCol="0">
                  <a:spAutoFit/>
                </a:bodyPr>
                <a:lstStyle/>
                <a:p>
                  <a:r>
                    <a:rPr lang="en-US" sz="1400" dirty="0"/>
                    <a:t>NREL/USFW Border</a:t>
                  </a:r>
                </a:p>
              </p:txBody>
            </p:sp>
          </p:grpSp>
          <p:grpSp>
            <p:nvGrpSpPr>
              <p:cNvPr id="145" name="Group 144">
                <a:extLst>
                  <a:ext uri="{FF2B5EF4-FFF2-40B4-BE49-F238E27FC236}">
                    <a16:creationId xmlns:a16="http://schemas.microsoft.com/office/drawing/2014/main" id="{05BBCD6D-4118-E248-9870-25FAF529DB33}"/>
                  </a:ext>
                </a:extLst>
              </p:cNvPr>
              <p:cNvGrpSpPr/>
              <p:nvPr/>
            </p:nvGrpSpPr>
            <p:grpSpPr>
              <a:xfrm>
                <a:off x="3559116" y="860732"/>
                <a:ext cx="2340931" cy="307777"/>
                <a:chOff x="3559116" y="687554"/>
                <a:chExt cx="2340931" cy="307777"/>
              </a:xfrm>
            </p:grpSpPr>
            <p:cxnSp>
              <p:nvCxnSpPr>
                <p:cNvPr id="158" name="Straight Connector 157">
                  <a:extLst>
                    <a:ext uri="{FF2B5EF4-FFF2-40B4-BE49-F238E27FC236}">
                      <a16:creationId xmlns:a16="http://schemas.microsoft.com/office/drawing/2014/main" id="{88E8E65F-8B07-034C-990D-7B13CD1CB01A}"/>
                    </a:ext>
                  </a:extLst>
                </p:cNvPr>
                <p:cNvCxnSpPr>
                  <a:cxnSpLocks/>
                </p:cNvCxnSpPr>
                <p:nvPr/>
              </p:nvCxnSpPr>
              <p:spPr>
                <a:xfrm>
                  <a:off x="3559116" y="872220"/>
                  <a:ext cx="685800" cy="0"/>
                </a:xfrm>
                <a:prstGeom prst="line">
                  <a:avLst/>
                </a:prstGeom>
                <a:solidFill>
                  <a:schemeClr val="bg1"/>
                </a:solidFill>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159" name="TextBox 158">
                  <a:extLst>
                    <a:ext uri="{FF2B5EF4-FFF2-40B4-BE49-F238E27FC236}">
                      <a16:creationId xmlns:a16="http://schemas.microsoft.com/office/drawing/2014/main" id="{87C1B700-773C-8245-8409-D7AE58F685E7}"/>
                    </a:ext>
                  </a:extLst>
                </p:cNvPr>
                <p:cNvSpPr txBox="1"/>
                <p:nvPr/>
              </p:nvSpPr>
              <p:spPr>
                <a:xfrm>
                  <a:off x="4334362" y="687554"/>
                  <a:ext cx="1565685" cy="307777"/>
                </a:xfrm>
                <a:prstGeom prst="rect">
                  <a:avLst/>
                </a:prstGeom>
                <a:noFill/>
              </p:spPr>
              <p:txBody>
                <a:bodyPr wrap="none" rtlCol="0">
                  <a:spAutoFit/>
                </a:bodyPr>
                <a:lstStyle/>
                <a:p>
                  <a:r>
                    <a:rPr lang="en-US" sz="1400" dirty="0"/>
                    <a:t>Comms, fiber optic</a:t>
                  </a:r>
                </a:p>
              </p:txBody>
            </p:sp>
          </p:grpSp>
          <p:grpSp>
            <p:nvGrpSpPr>
              <p:cNvPr id="146" name="Group 145">
                <a:extLst>
                  <a:ext uri="{FF2B5EF4-FFF2-40B4-BE49-F238E27FC236}">
                    <a16:creationId xmlns:a16="http://schemas.microsoft.com/office/drawing/2014/main" id="{D754B8E5-2C74-A943-BA80-297CBA471000}"/>
                  </a:ext>
                </a:extLst>
              </p:cNvPr>
              <p:cNvGrpSpPr/>
              <p:nvPr/>
            </p:nvGrpSpPr>
            <p:grpSpPr>
              <a:xfrm>
                <a:off x="3559116" y="1239835"/>
                <a:ext cx="2083809" cy="307777"/>
                <a:chOff x="3559116" y="1180286"/>
                <a:chExt cx="2083809" cy="307777"/>
              </a:xfrm>
            </p:grpSpPr>
            <p:cxnSp>
              <p:nvCxnSpPr>
                <p:cNvPr id="156" name="Straight Connector 155">
                  <a:extLst>
                    <a:ext uri="{FF2B5EF4-FFF2-40B4-BE49-F238E27FC236}">
                      <a16:creationId xmlns:a16="http://schemas.microsoft.com/office/drawing/2014/main" id="{7CEEEA38-58DA-2048-A126-7072A89B3088}"/>
                    </a:ext>
                  </a:extLst>
                </p:cNvPr>
                <p:cNvCxnSpPr>
                  <a:cxnSpLocks/>
                </p:cNvCxnSpPr>
                <p:nvPr/>
              </p:nvCxnSpPr>
              <p:spPr>
                <a:xfrm>
                  <a:off x="3559116" y="1364952"/>
                  <a:ext cx="685800" cy="0"/>
                </a:xfrm>
                <a:prstGeom prst="line">
                  <a:avLst/>
                </a:prstGeom>
                <a:solidFill>
                  <a:schemeClr val="bg1"/>
                </a:solidFill>
                <a:ln w="25400">
                  <a:solidFill>
                    <a:srgbClr val="C00000"/>
                  </a:solidFill>
                </a:ln>
              </p:spPr>
              <p:style>
                <a:lnRef idx="1">
                  <a:schemeClr val="accent1"/>
                </a:lnRef>
                <a:fillRef idx="0">
                  <a:schemeClr val="accent1"/>
                </a:fillRef>
                <a:effectRef idx="0">
                  <a:schemeClr val="accent1"/>
                </a:effectRef>
                <a:fontRef idx="minor">
                  <a:schemeClr val="tx1"/>
                </a:fontRef>
              </p:style>
            </p:cxnSp>
            <p:sp>
              <p:nvSpPr>
                <p:cNvPr id="157" name="TextBox 156">
                  <a:extLst>
                    <a:ext uri="{FF2B5EF4-FFF2-40B4-BE49-F238E27FC236}">
                      <a16:creationId xmlns:a16="http://schemas.microsoft.com/office/drawing/2014/main" id="{964261B8-7375-0247-B441-B2D482B0DA4C}"/>
                    </a:ext>
                  </a:extLst>
                </p:cNvPr>
                <p:cNvSpPr txBox="1"/>
                <p:nvPr/>
              </p:nvSpPr>
              <p:spPr>
                <a:xfrm>
                  <a:off x="4334362" y="1180286"/>
                  <a:ext cx="1308563" cy="307777"/>
                </a:xfrm>
                <a:prstGeom prst="rect">
                  <a:avLst/>
                </a:prstGeom>
                <a:noFill/>
              </p:spPr>
              <p:txBody>
                <a:bodyPr wrap="none" rtlCol="0">
                  <a:spAutoFit/>
                </a:bodyPr>
                <a:lstStyle/>
                <a:p>
                  <a:r>
                    <a:rPr lang="en-US" sz="1400" dirty="0"/>
                    <a:t>Power, 14 AWG</a:t>
                  </a:r>
                </a:p>
              </p:txBody>
            </p:sp>
          </p:grpSp>
          <p:grpSp>
            <p:nvGrpSpPr>
              <p:cNvPr id="147" name="Group 146">
                <a:extLst>
                  <a:ext uri="{FF2B5EF4-FFF2-40B4-BE49-F238E27FC236}">
                    <a16:creationId xmlns:a16="http://schemas.microsoft.com/office/drawing/2014/main" id="{42EF7CA6-1AEE-6F4B-B689-DC24A15D1B0A}"/>
                  </a:ext>
                </a:extLst>
              </p:cNvPr>
              <p:cNvGrpSpPr/>
              <p:nvPr/>
            </p:nvGrpSpPr>
            <p:grpSpPr>
              <a:xfrm>
                <a:off x="3559116" y="1618938"/>
                <a:ext cx="1900875" cy="307777"/>
                <a:chOff x="3559116" y="1623726"/>
                <a:chExt cx="1900875" cy="307777"/>
              </a:xfrm>
            </p:grpSpPr>
            <p:cxnSp>
              <p:nvCxnSpPr>
                <p:cNvPr id="154" name="Straight Connector 153">
                  <a:extLst>
                    <a:ext uri="{FF2B5EF4-FFF2-40B4-BE49-F238E27FC236}">
                      <a16:creationId xmlns:a16="http://schemas.microsoft.com/office/drawing/2014/main" id="{F462B8DC-6948-1147-B00B-B4DB8604B0E1}"/>
                    </a:ext>
                  </a:extLst>
                </p:cNvPr>
                <p:cNvCxnSpPr>
                  <a:cxnSpLocks/>
                </p:cNvCxnSpPr>
                <p:nvPr/>
              </p:nvCxnSpPr>
              <p:spPr>
                <a:xfrm flipH="1">
                  <a:off x="3559116" y="1808392"/>
                  <a:ext cx="685800" cy="0"/>
                </a:xfrm>
                <a:prstGeom prst="line">
                  <a:avLst/>
                </a:prstGeom>
                <a:solidFill>
                  <a:schemeClr val="bg1"/>
                </a:solidFill>
                <a:ln w="2540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55" name="TextBox 154">
                  <a:extLst>
                    <a:ext uri="{FF2B5EF4-FFF2-40B4-BE49-F238E27FC236}">
                      <a16:creationId xmlns:a16="http://schemas.microsoft.com/office/drawing/2014/main" id="{EE322076-2B03-E641-88F2-4114CC6C6E7C}"/>
                    </a:ext>
                  </a:extLst>
                </p:cNvPr>
                <p:cNvSpPr txBox="1"/>
                <p:nvPr/>
              </p:nvSpPr>
              <p:spPr>
                <a:xfrm>
                  <a:off x="4334362" y="1623726"/>
                  <a:ext cx="1125629" cy="307777"/>
                </a:xfrm>
                <a:prstGeom prst="rect">
                  <a:avLst/>
                </a:prstGeom>
                <a:noFill/>
              </p:spPr>
              <p:txBody>
                <a:bodyPr wrap="none" rtlCol="0">
                  <a:spAutoFit/>
                </a:bodyPr>
                <a:lstStyle/>
                <a:p>
                  <a:r>
                    <a:rPr lang="en-US" sz="1400" dirty="0"/>
                    <a:t>Comms, BNC</a:t>
                  </a:r>
                </a:p>
              </p:txBody>
            </p:sp>
          </p:grpSp>
          <p:grpSp>
            <p:nvGrpSpPr>
              <p:cNvPr id="148" name="Group 147">
                <a:extLst>
                  <a:ext uri="{FF2B5EF4-FFF2-40B4-BE49-F238E27FC236}">
                    <a16:creationId xmlns:a16="http://schemas.microsoft.com/office/drawing/2014/main" id="{BE6494AE-AEB3-A54B-BC95-FBE31AA658C9}"/>
                  </a:ext>
                </a:extLst>
              </p:cNvPr>
              <p:cNvGrpSpPr/>
              <p:nvPr/>
            </p:nvGrpSpPr>
            <p:grpSpPr>
              <a:xfrm>
                <a:off x="3824292" y="1998041"/>
                <a:ext cx="1580055" cy="307777"/>
                <a:chOff x="3824292" y="1976258"/>
                <a:chExt cx="1580055" cy="307777"/>
              </a:xfrm>
            </p:grpSpPr>
            <p:sp>
              <p:nvSpPr>
                <p:cNvPr id="152" name="Oval 151">
                  <a:extLst>
                    <a:ext uri="{FF2B5EF4-FFF2-40B4-BE49-F238E27FC236}">
                      <a16:creationId xmlns:a16="http://schemas.microsoft.com/office/drawing/2014/main" id="{CCCE556E-F1DD-DC41-8C91-A10BE612E002}"/>
                    </a:ext>
                  </a:extLst>
                </p:cNvPr>
                <p:cNvSpPr/>
                <p:nvPr/>
              </p:nvSpPr>
              <p:spPr>
                <a:xfrm>
                  <a:off x="3824292" y="2082760"/>
                  <a:ext cx="155448" cy="156329"/>
                </a:xfrm>
                <a:prstGeom prst="ellipse">
                  <a:avLst/>
                </a:prstGeom>
                <a:solidFill>
                  <a:srgbClr val="FFC000">
                    <a:alpha val="32000"/>
                  </a:srgbClr>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TextBox 152">
                  <a:extLst>
                    <a:ext uri="{FF2B5EF4-FFF2-40B4-BE49-F238E27FC236}">
                      <a16:creationId xmlns:a16="http://schemas.microsoft.com/office/drawing/2014/main" id="{BEFF5546-4D34-EF49-B758-A4DF263D3E08}"/>
                    </a:ext>
                  </a:extLst>
                </p:cNvPr>
                <p:cNvSpPr txBox="1"/>
                <p:nvPr/>
              </p:nvSpPr>
              <p:spPr>
                <a:xfrm>
                  <a:off x="4329244" y="1976258"/>
                  <a:ext cx="1075103" cy="307777"/>
                </a:xfrm>
                <a:prstGeom prst="rect">
                  <a:avLst/>
                </a:prstGeom>
                <a:noFill/>
              </p:spPr>
              <p:txBody>
                <a:bodyPr wrap="none" rtlCol="0">
                  <a:spAutoFit/>
                </a:bodyPr>
                <a:lstStyle/>
                <a:p>
                  <a:r>
                    <a:rPr lang="en-US" sz="1400" dirty="0"/>
                    <a:t>Soundboard</a:t>
                  </a:r>
                </a:p>
              </p:txBody>
            </p:sp>
          </p:grpSp>
          <p:grpSp>
            <p:nvGrpSpPr>
              <p:cNvPr id="149" name="Group 148">
                <a:extLst>
                  <a:ext uri="{FF2B5EF4-FFF2-40B4-BE49-F238E27FC236}">
                    <a16:creationId xmlns:a16="http://schemas.microsoft.com/office/drawing/2014/main" id="{955C681A-FF84-BC4C-B51A-06505F55F2ED}"/>
                  </a:ext>
                </a:extLst>
              </p:cNvPr>
              <p:cNvGrpSpPr/>
              <p:nvPr/>
            </p:nvGrpSpPr>
            <p:grpSpPr>
              <a:xfrm>
                <a:off x="3823147" y="2377146"/>
                <a:ext cx="2311334" cy="307777"/>
                <a:chOff x="3823147" y="2377146"/>
                <a:chExt cx="2311334" cy="307777"/>
              </a:xfrm>
            </p:grpSpPr>
            <p:sp>
              <p:nvSpPr>
                <p:cNvPr id="150" name="Rectangle 149">
                  <a:extLst>
                    <a:ext uri="{FF2B5EF4-FFF2-40B4-BE49-F238E27FC236}">
                      <a16:creationId xmlns:a16="http://schemas.microsoft.com/office/drawing/2014/main" id="{CBEBF3D1-6DEC-9644-843E-BE8AFF692732}"/>
                    </a:ext>
                  </a:extLst>
                </p:cNvPr>
                <p:cNvSpPr/>
                <p:nvPr/>
              </p:nvSpPr>
              <p:spPr>
                <a:xfrm rot="2700000">
                  <a:off x="3823147" y="2488660"/>
                  <a:ext cx="146304" cy="146304"/>
                </a:xfrm>
                <a:prstGeom prst="rect">
                  <a:avLst/>
                </a:prstGeom>
                <a:solidFill>
                  <a:schemeClr val="bg1">
                    <a:alpha val="5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TextBox 150">
                  <a:extLst>
                    <a:ext uri="{FF2B5EF4-FFF2-40B4-BE49-F238E27FC236}">
                      <a16:creationId xmlns:a16="http://schemas.microsoft.com/office/drawing/2014/main" id="{D763EFEB-3A14-8744-84B5-8347823641E7}"/>
                    </a:ext>
                  </a:extLst>
                </p:cNvPr>
                <p:cNvSpPr txBox="1"/>
                <p:nvPr/>
              </p:nvSpPr>
              <p:spPr>
                <a:xfrm>
                  <a:off x="4329243" y="2377146"/>
                  <a:ext cx="1805238" cy="307777"/>
                </a:xfrm>
                <a:prstGeom prst="rect">
                  <a:avLst/>
                </a:prstGeom>
                <a:noFill/>
              </p:spPr>
              <p:txBody>
                <a:bodyPr wrap="none" rtlCol="0">
                  <a:spAutoFit/>
                </a:bodyPr>
                <a:lstStyle/>
                <a:p>
                  <a:r>
                    <a:rPr lang="en-US" sz="1400" dirty="0"/>
                    <a:t>Data acquisition (DAS)</a:t>
                  </a:r>
                </a:p>
              </p:txBody>
            </p:sp>
          </p:grpSp>
        </p:grpSp>
      </p:grpSp>
    </p:spTree>
    <p:extLst>
      <p:ext uri="{BB962C8B-B14F-4D97-AF65-F5344CB8AC3E}">
        <p14:creationId xmlns:p14="http://schemas.microsoft.com/office/powerpoint/2010/main" val="2381887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0FE142-BEE5-BE4C-A90C-57CDB650BA91}"/>
              </a:ext>
            </a:extLst>
          </p:cNvPr>
          <p:cNvSpPr txBox="1"/>
          <p:nvPr/>
        </p:nvSpPr>
        <p:spPr>
          <a:xfrm>
            <a:off x="200382" y="-19878"/>
            <a:ext cx="4362474" cy="5909310"/>
          </a:xfrm>
          <a:prstGeom prst="rect">
            <a:avLst/>
          </a:prstGeom>
          <a:noFill/>
        </p:spPr>
        <p:txBody>
          <a:bodyPr wrap="square" rtlCol="0">
            <a:spAutoFit/>
          </a:bodyPr>
          <a:lstStyle/>
          <a:p>
            <a:r>
              <a:rPr lang="en-US" sz="1400" b="1" dirty="0"/>
              <a:t>Equipment</a:t>
            </a:r>
            <a:r>
              <a:rPr lang="en-US" sz="1400" dirty="0"/>
              <a:t>:</a:t>
            </a:r>
          </a:p>
          <a:p>
            <a:pPr marL="285750" indent="-285750">
              <a:buFont typeface="Arial" panose="020B0604020202020204" pitchFamily="34" charset="0"/>
              <a:buChar char="•"/>
            </a:pPr>
            <a:r>
              <a:rPr lang="en-US" sz="1400" dirty="0"/>
              <a:t>Data acquisition systems (DAS)</a:t>
            </a:r>
          </a:p>
          <a:p>
            <a:pPr marL="742950" lvl="1" indent="-285750">
              <a:buFont typeface="Arial" panose="020B0604020202020204" pitchFamily="34" charset="0"/>
              <a:buChar char="•"/>
            </a:pPr>
            <a:r>
              <a:rPr lang="en-US" sz="1400" dirty="0"/>
              <a:t>3 enclosures holding interface between mics and data server</a:t>
            </a:r>
          </a:p>
          <a:p>
            <a:pPr marL="742950" lvl="1" indent="-285750">
              <a:buFont typeface="Arial" panose="020B0604020202020204" pitchFamily="34" charset="0"/>
              <a:buChar char="•"/>
            </a:pPr>
            <a:r>
              <a:rPr lang="en-US" sz="1400" dirty="0"/>
              <a:t>Sealed for weather,</a:t>
            </a:r>
          </a:p>
          <a:p>
            <a:pPr marL="742950" lvl="1" indent="-285750">
              <a:buFont typeface="Arial" panose="020B0604020202020204" pitchFamily="34" charset="0"/>
              <a:buChar char="•"/>
            </a:pPr>
            <a:r>
              <a:rPr lang="en-US" sz="1400" dirty="0"/>
              <a:t>Cabling in and out</a:t>
            </a:r>
          </a:p>
          <a:p>
            <a:pPr marL="285750" indent="-285750">
              <a:buFont typeface="Arial" panose="020B0604020202020204" pitchFamily="34" charset="0"/>
              <a:buChar char="•"/>
            </a:pPr>
            <a:r>
              <a:rPr lang="en-US" sz="1400" dirty="0"/>
              <a:t>Soundboards</a:t>
            </a:r>
          </a:p>
          <a:p>
            <a:pPr marL="742950" lvl="1" indent="-285750">
              <a:buFont typeface="Arial" panose="020B0604020202020204" pitchFamily="34" charset="0"/>
              <a:buChar char="•"/>
            </a:pPr>
            <a:r>
              <a:rPr lang="en-US" sz="1400" dirty="0"/>
              <a:t>11 locations</a:t>
            </a:r>
          </a:p>
          <a:p>
            <a:pPr marL="742950" lvl="1" indent="-285750">
              <a:buFont typeface="Arial" panose="020B0604020202020204" pitchFamily="34" charset="0"/>
              <a:buChar char="•"/>
            </a:pPr>
            <a:r>
              <a:rPr lang="en-US" sz="1400" dirty="0"/>
              <a:t>Plywood discs of radius 1 m</a:t>
            </a:r>
          </a:p>
          <a:p>
            <a:pPr marL="742950" lvl="1" indent="-285750">
              <a:buFont typeface="Arial" panose="020B0604020202020204" pitchFamily="34" charset="0"/>
              <a:buChar char="•"/>
            </a:pPr>
            <a:r>
              <a:rPr lang="en-US" sz="1400" dirty="0"/>
              <a:t>Supports microphone, wind screen, connects to DAS</a:t>
            </a:r>
          </a:p>
          <a:p>
            <a:pPr marL="742950" lvl="1" indent="-285750">
              <a:buFont typeface="Arial" panose="020B0604020202020204" pitchFamily="34" charset="0"/>
              <a:buChar char="•"/>
            </a:pPr>
            <a:r>
              <a:rPr lang="en-US" sz="1400" dirty="0"/>
              <a:t>Sealed against fouling and water intrusion</a:t>
            </a:r>
          </a:p>
          <a:p>
            <a:pPr marL="285750" indent="-285750">
              <a:buFont typeface="Arial" panose="020B0604020202020204" pitchFamily="34" charset="0"/>
              <a:buChar char="•"/>
            </a:pPr>
            <a:r>
              <a:rPr lang="en-US" sz="1400" dirty="0"/>
              <a:t>Microphones</a:t>
            </a:r>
          </a:p>
          <a:p>
            <a:pPr marL="742950" lvl="1" indent="-285750">
              <a:buFont typeface="Arial" panose="020B0604020202020204" pitchFamily="34" charset="0"/>
              <a:buChar char="•"/>
            </a:pPr>
            <a:r>
              <a:rPr lang="en-US" sz="1400" dirty="0"/>
              <a:t>8 audible-range measurement stations</a:t>
            </a:r>
          </a:p>
          <a:p>
            <a:pPr marL="1200150" lvl="2" indent="-285750">
              <a:buFont typeface="Arial" panose="020B0604020202020204" pitchFamily="34" charset="0"/>
              <a:buChar char="•"/>
            </a:pPr>
            <a:r>
              <a:rPr lang="en-US" sz="1400" dirty="0"/>
              <a:t>Mic, preamp</a:t>
            </a:r>
          </a:p>
          <a:p>
            <a:pPr marL="742950" lvl="1" indent="-285750">
              <a:buFont typeface="Arial" panose="020B0604020202020204" pitchFamily="34" charset="0"/>
              <a:buChar char="•"/>
            </a:pPr>
            <a:r>
              <a:rPr lang="en-US" sz="1400" dirty="0"/>
              <a:t>3 low-frequency noise stations</a:t>
            </a:r>
          </a:p>
          <a:p>
            <a:pPr marL="1200150" lvl="2" indent="-285750">
              <a:buFont typeface="Arial" panose="020B0604020202020204" pitchFamily="34" charset="0"/>
              <a:buChar char="•"/>
            </a:pPr>
            <a:r>
              <a:rPr lang="en-US" sz="1400" dirty="0"/>
              <a:t>Mic, preamp, signal conditioner</a:t>
            </a:r>
          </a:p>
          <a:p>
            <a:pPr marL="285750" indent="-285750">
              <a:buFont typeface="Arial" panose="020B0604020202020204" pitchFamily="34" charset="0"/>
              <a:buChar char="•"/>
            </a:pPr>
            <a:r>
              <a:rPr lang="en-US" sz="1400" dirty="0"/>
              <a:t>Cabling</a:t>
            </a:r>
          </a:p>
          <a:p>
            <a:pPr marL="742950" lvl="1" indent="-285750">
              <a:buFont typeface="Arial" panose="020B0604020202020204" pitchFamily="34" charset="0"/>
              <a:buChar char="•"/>
            </a:pPr>
            <a:r>
              <a:rPr lang="en-US" sz="1400" dirty="0"/>
              <a:t>Power – approximately 2150 ft 14 AWG connecting each DAS to the GE 1.5 MW wind turbine</a:t>
            </a:r>
          </a:p>
          <a:p>
            <a:pPr marL="742950" lvl="1" indent="-285750">
              <a:buFont typeface="Arial" panose="020B0604020202020204" pitchFamily="34" charset="0"/>
              <a:buChar char="•"/>
            </a:pPr>
            <a:r>
              <a:rPr lang="en-US" sz="1400" dirty="0"/>
              <a:t>Communications – approximately 2150 ft shielded fiberoptic cable connecting each DAS to the GE 1.5 MW wind turbine</a:t>
            </a:r>
          </a:p>
          <a:p>
            <a:pPr marL="742950" lvl="1" indent="-285750">
              <a:buFont typeface="Arial" panose="020B0604020202020204" pitchFamily="34" charset="0"/>
              <a:buChar char="•"/>
            </a:pPr>
            <a:r>
              <a:rPr lang="en-US" sz="1400" dirty="0"/>
              <a:t>Microphone cables – approximately 2000 ft BNC (coax) cable connecting each microphone to the nearest DAS</a:t>
            </a:r>
          </a:p>
        </p:txBody>
      </p:sp>
      <p:grpSp>
        <p:nvGrpSpPr>
          <p:cNvPr id="7" name="Group 6">
            <a:extLst>
              <a:ext uri="{FF2B5EF4-FFF2-40B4-BE49-F238E27FC236}">
                <a16:creationId xmlns:a16="http://schemas.microsoft.com/office/drawing/2014/main" id="{DC91408E-3ED7-4B49-B0F5-10FDC97DB086}"/>
              </a:ext>
            </a:extLst>
          </p:cNvPr>
          <p:cNvGrpSpPr/>
          <p:nvPr/>
        </p:nvGrpSpPr>
        <p:grpSpPr>
          <a:xfrm>
            <a:off x="7537005" y="57170"/>
            <a:ext cx="4195445" cy="6800830"/>
            <a:chOff x="7162101" y="43458"/>
            <a:chExt cx="4195445" cy="6800830"/>
          </a:xfrm>
        </p:grpSpPr>
        <p:pic>
          <p:nvPicPr>
            <p:cNvPr id="8" name="Picture 7" descr="DOE 1.5 located at Site 4.0 at the NFC. Photo credit: Jeroen van Dam, NREL.">
              <a:extLst>
                <a:ext uri="{FF2B5EF4-FFF2-40B4-BE49-F238E27FC236}">
                  <a16:creationId xmlns:a16="http://schemas.microsoft.com/office/drawing/2014/main" id="{BE7DB823-7990-9042-8E00-AABBFFD09275}"/>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7162101" y="43458"/>
              <a:ext cx="4195445" cy="6277610"/>
            </a:xfrm>
            <a:prstGeom prst="rect">
              <a:avLst/>
            </a:prstGeom>
          </p:spPr>
        </p:pic>
        <p:sp>
          <p:nvSpPr>
            <p:cNvPr id="9" name="TextBox 8">
              <a:extLst>
                <a:ext uri="{FF2B5EF4-FFF2-40B4-BE49-F238E27FC236}">
                  <a16:creationId xmlns:a16="http://schemas.microsoft.com/office/drawing/2014/main" id="{FA534AF2-56AC-3342-BBB9-3C0F967D9B0D}"/>
                </a:ext>
              </a:extLst>
            </p:cNvPr>
            <p:cNvSpPr txBox="1"/>
            <p:nvPr/>
          </p:nvSpPr>
          <p:spPr>
            <a:xfrm>
              <a:off x="7416852" y="6321068"/>
              <a:ext cx="3940694" cy="523220"/>
            </a:xfrm>
            <a:prstGeom prst="rect">
              <a:avLst/>
            </a:prstGeom>
            <a:noFill/>
          </p:spPr>
          <p:txBody>
            <a:bodyPr wrap="none" rtlCol="0">
              <a:spAutoFit/>
            </a:bodyPr>
            <a:lstStyle/>
            <a:p>
              <a:pPr algn="ctr"/>
              <a:r>
                <a:rPr lang="en-US" sz="1400" b="1" dirty="0"/>
                <a:t>GE 1.5 MW turbine located at Site 4.0 at Flatirons. </a:t>
              </a:r>
            </a:p>
            <a:p>
              <a:pPr algn="ctr"/>
              <a:r>
                <a:rPr lang="en-US" sz="1400" b="1" dirty="0"/>
                <a:t>Photo credit: Jeroen van Dam, NREL.</a:t>
              </a:r>
            </a:p>
          </p:txBody>
        </p:sp>
      </p:grpSp>
    </p:spTree>
    <p:extLst>
      <p:ext uri="{BB962C8B-B14F-4D97-AF65-F5344CB8AC3E}">
        <p14:creationId xmlns:p14="http://schemas.microsoft.com/office/powerpoint/2010/main" val="3237732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6FDB7F8-F9FE-0F42-93B1-7836937A16B4}"/>
              </a:ext>
            </a:extLst>
          </p:cNvPr>
          <p:cNvSpPr txBox="1"/>
          <p:nvPr/>
        </p:nvSpPr>
        <p:spPr>
          <a:xfrm>
            <a:off x="225551" y="43458"/>
            <a:ext cx="5626609" cy="5478423"/>
          </a:xfrm>
          <a:prstGeom prst="rect">
            <a:avLst/>
          </a:prstGeom>
          <a:noFill/>
        </p:spPr>
        <p:txBody>
          <a:bodyPr wrap="square" rtlCol="0">
            <a:spAutoFit/>
          </a:bodyPr>
          <a:lstStyle/>
          <a:p>
            <a:r>
              <a:rPr lang="en-US" sz="1400" dirty="0"/>
              <a:t>The goal of the Aeroacoustic Assessment project is to characterize the noise emissions of the GE 1.5 SLE MW wind turbine when under modern wind plant control strategies. Testing will include multiple point measurements following recommendations in the International Electrotechnical Commission (IEC) standard, </a:t>
            </a:r>
            <a:r>
              <a:rPr lang="en-US" sz="1400" i="1" dirty="0"/>
              <a:t>Wind turbines part 11: Acoustic Noise Measurement Techniques</a:t>
            </a:r>
            <a:r>
              <a:rPr lang="en-US" sz="1400" dirty="0"/>
              <a:t>, IEC 61400-11. </a:t>
            </a:r>
          </a:p>
          <a:p>
            <a:endParaRPr lang="en-US" sz="1400" dirty="0"/>
          </a:p>
          <a:p>
            <a:r>
              <a:rPr lang="en-US" sz="1400" dirty="0"/>
              <a:t>Measurements will be taken for wind speeds between 6 and 10 m/s and will include periods when the GE 1.5 MW turbine is parked (to establish a baseline for background noise), operating nominally, and yawed to specific values with respect to the incoming wind. A total of 30 minutes of data is required for each wind speed bin, and for each operating condition, leading to a total of 180 minutes of valid data. </a:t>
            </a:r>
          </a:p>
          <a:p>
            <a:endParaRPr lang="en-US" sz="1400" dirty="0"/>
          </a:p>
          <a:p>
            <a:r>
              <a:rPr lang="en-US" sz="1400" dirty="0"/>
              <a:t>A typical testing day will consist of :</a:t>
            </a:r>
          </a:p>
          <a:p>
            <a:pPr marL="285750" indent="-285750">
              <a:buFontTx/>
              <a:buChar char="-"/>
            </a:pPr>
            <a:r>
              <a:rPr lang="en-US" sz="1400" dirty="0"/>
              <a:t>Deploying microphones to each sound board</a:t>
            </a:r>
          </a:p>
          <a:p>
            <a:pPr marL="285750" indent="-285750">
              <a:buFontTx/>
              <a:buChar char="-"/>
            </a:pPr>
            <a:r>
              <a:rPr lang="en-US" sz="1400" dirty="0"/>
              <a:t>Calibrating microphones with handheld calibrator</a:t>
            </a:r>
          </a:p>
          <a:p>
            <a:pPr marL="285750" indent="-285750">
              <a:buFontTx/>
              <a:buChar char="-"/>
            </a:pPr>
            <a:r>
              <a:rPr lang="en-US" sz="1400" dirty="0"/>
              <a:t>Ensuring all equipment is correctly connected and communicating</a:t>
            </a:r>
          </a:p>
          <a:p>
            <a:pPr marL="285750" indent="-285750">
              <a:buFontTx/>
              <a:buChar char="-"/>
            </a:pPr>
            <a:r>
              <a:rPr lang="en-US" sz="1400" dirty="0"/>
              <a:t>Measuring acoustic emissions during wind conditions of interest</a:t>
            </a:r>
          </a:p>
          <a:p>
            <a:pPr marL="285750" indent="-285750">
              <a:buFontTx/>
              <a:buChar char="-"/>
            </a:pPr>
            <a:r>
              <a:rPr lang="en-US" sz="1400" dirty="0"/>
              <a:t>Moving microphones to safe storage location</a:t>
            </a:r>
          </a:p>
          <a:p>
            <a:pPr marL="285750" indent="-285750">
              <a:buFontTx/>
              <a:buChar char="-"/>
            </a:pPr>
            <a:endParaRPr lang="en-US" sz="1400" dirty="0"/>
          </a:p>
          <a:p>
            <a:r>
              <a:rPr lang="en-US" sz="1400" dirty="0"/>
              <a:t>Soundboards, DAS enclosures, and cabling will remain in place for the duration of the test, if possible, to ensure consistent measurement locations. All power and fiber optic cables are shielded to prevent damage from weather and wildlife. </a:t>
            </a:r>
          </a:p>
        </p:txBody>
      </p:sp>
      <p:graphicFrame>
        <p:nvGraphicFramePr>
          <p:cNvPr id="5" name="Table 4">
            <a:extLst>
              <a:ext uri="{FF2B5EF4-FFF2-40B4-BE49-F238E27FC236}">
                <a16:creationId xmlns:a16="http://schemas.microsoft.com/office/drawing/2014/main" id="{3CDDE2E6-6596-D548-B94B-BA6066EA7008}"/>
              </a:ext>
            </a:extLst>
          </p:cNvPr>
          <p:cNvGraphicFramePr>
            <a:graphicFrameLocks noGrp="1"/>
          </p:cNvGraphicFramePr>
          <p:nvPr>
            <p:extLst>
              <p:ext uri="{D42A27DB-BD31-4B8C-83A1-F6EECF244321}">
                <p14:modId xmlns:p14="http://schemas.microsoft.com/office/powerpoint/2010/main" val="51149430"/>
              </p:ext>
            </p:extLst>
          </p:nvPr>
        </p:nvGraphicFramePr>
        <p:xfrm>
          <a:off x="446484" y="5678267"/>
          <a:ext cx="4763359" cy="557386"/>
        </p:xfrm>
        <a:graphic>
          <a:graphicData uri="http://schemas.openxmlformats.org/drawingml/2006/table">
            <a:tbl>
              <a:tblPr>
                <a:tableStyleId>{5C22544A-7EE6-4342-B048-85BDC9FD1C3A}</a:tableStyleId>
              </a:tblPr>
              <a:tblGrid>
                <a:gridCol w="1261882">
                  <a:extLst>
                    <a:ext uri="{9D8B030D-6E8A-4147-A177-3AD203B41FA5}">
                      <a16:colId xmlns:a16="http://schemas.microsoft.com/office/drawing/2014/main" val="1424368236"/>
                    </a:ext>
                  </a:extLst>
                </a:gridCol>
                <a:gridCol w="692617">
                  <a:extLst>
                    <a:ext uri="{9D8B030D-6E8A-4147-A177-3AD203B41FA5}">
                      <a16:colId xmlns:a16="http://schemas.microsoft.com/office/drawing/2014/main" val="3350649370"/>
                    </a:ext>
                  </a:extLst>
                </a:gridCol>
                <a:gridCol w="702215">
                  <a:extLst>
                    <a:ext uri="{9D8B030D-6E8A-4147-A177-3AD203B41FA5}">
                      <a16:colId xmlns:a16="http://schemas.microsoft.com/office/drawing/2014/main" val="3131458470"/>
                    </a:ext>
                  </a:extLst>
                </a:gridCol>
                <a:gridCol w="702215">
                  <a:extLst>
                    <a:ext uri="{9D8B030D-6E8A-4147-A177-3AD203B41FA5}">
                      <a16:colId xmlns:a16="http://schemas.microsoft.com/office/drawing/2014/main" val="3089169536"/>
                    </a:ext>
                  </a:extLst>
                </a:gridCol>
                <a:gridCol w="702215">
                  <a:extLst>
                    <a:ext uri="{9D8B030D-6E8A-4147-A177-3AD203B41FA5}">
                      <a16:colId xmlns:a16="http://schemas.microsoft.com/office/drawing/2014/main" val="3384913833"/>
                    </a:ext>
                  </a:extLst>
                </a:gridCol>
                <a:gridCol w="702215">
                  <a:extLst>
                    <a:ext uri="{9D8B030D-6E8A-4147-A177-3AD203B41FA5}">
                      <a16:colId xmlns:a16="http://schemas.microsoft.com/office/drawing/2014/main" val="3674439638"/>
                    </a:ext>
                  </a:extLst>
                </a:gridCol>
              </a:tblGrid>
              <a:tr h="179753">
                <a:tc>
                  <a:txBody>
                    <a:bodyPr/>
                    <a:lstStyle/>
                    <a:p>
                      <a:pPr marL="0" marR="0">
                        <a:spcBef>
                          <a:spcPts val="0"/>
                        </a:spcBef>
                        <a:spcAft>
                          <a:spcPts val="0"/>
                        </a:spcAft>
                      </a:pPr>
                      <a:r>
                        <a:rPr lang="en-US" sz="1400">
                          <a:effectLst/>
                        </a:rPr>
                        <a:t>Yaw Offset</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0˚</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25˚</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18˚</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10˚</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-18˚</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644819087"/>
                  </a:ext>
                </a:extLst>
              </a:tr>
              <a:tr h="344026">
                <a:tc>
                  <a:txBody>
                    <a:bodyPr/>
                    <a:lstStyle/>
                    <a:p>
                      <a:pPr marL="0" marR="0">
                        <a:spcBef>
                          <a:spcPts val="0"/>
                        </a:spcBef>
                        <a:spcAft>
                          <a:spcPts val="0"/>
                        </a:spcAft>
                      </a:pPr>
                      <a:r>
                        <a:rPr lang="en-US" sz="1400">
                          <a:effectLst/>
                        </a:rPr>
                        <a:t>Duration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30 min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30 min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30 min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30 min</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30 min</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99966675"/>
                  </a:ext>
                </a:extLst>
              </a:tr>
            </a:tbl>
          </a:graphicData>
        </a:graphic>
      </p:graphicFrame>
      <p:graphicFrame>
        <p:nvGraphicFramePr>
          <p:cNvPr id="6" name="Table 5">
            <a:extLst>
              <a:ext uri="{FF2B5EF4-FFF2-40B4-BE49-F238E27FC236}">
                <a16:creationId xmlns:a16="http://schemas.microsoft.com/office/drawing/2014/main" id="{920D9BD3-A677-5A4B-B16F-4ACB7D38FDB2}"/>
              </a:ext>
            </a:extLst>
          </p:cNvPr>
          <p:cNvGraphicFramePr>
            <a:graphicFrameLocks noGrp="1"/>
          </p:cNvGraphicFramePr>
          <p:nvPr>
            <p:extLst>
              <p:ext uri="{D42A27DB-BD31-4B8C-83A1-F6EECF244321}">
                <p14:modId xmlns:p14="http://schemas.microsoft.com/office/powerpoint/2010/main" val="3624225655"/>
              </p:ext>
            </p:extLst>
          </p:nvPr>
        </p:nvGraphicFramePr>
        <p:xfrm>
          <a:off x="6509253" y="3528590"/>
          <a:ext cx="5383530" cy="3200400"/>
        </p:xfrm>
        <a:graphic>
          <a:graphicData uri="http://schemas.openxmlformats.org/drawingml/2006/table">
            <a:tbl>
              <a:tblPr>
                <a:tableStyleId>{5C22544A-7EE6-4342-B048-85BDC9FD1C3A}</a:tableStyleId>
              </a:tblPr>
              <a:tblGrid>
                <a:gridCol w="3040380">
                  <a:extLst>
                    <a:ext uri="{9D8B030D-6E8A-4147-A177-3AD203B41FA5}">
                      <a16:colId xmlns:a16="http://schemas.microsoft.com/office/drawing/2014/main" val="241085408"/>
                    </a:ext>
                  </a:extLst>
                </a:gridCol>
                <a:gridCol w="2343150">
                  <a:extLst>
                    <a:ext uri="{9D8B030D-6E8A-4147-A177-3AD203B41FA5}">
                      <a16:colId xmlns:a16="http://schemas.microsoft.com/office/drawing/2014/main" val="3506074474"/>
                    </a:ext>
                  </a:extLst>
                </a:gridCol>
              </a:tblGrid>
              <a:tr h="0">
                <a:tc>
                  <a:txBody>
                    <a:bodyPr/>
                    <a:lstStyle/>
                    <a:p>
                      <a:pPr marL="0" marR="0">
                        <a:spcBef>
                          <a:spcPts val="0"/>
                        </a:spcBef>
                        <a:spcAft>
                          <a:spcPts val="0"/>
                        </a:spcAft>
                      </a:pPr>
                      <a:r>
                        <a:rPr lang="en-US" sz="1400">
                          <a:effectLst/>
                        </a:rPr>
                        <a:t>Measurement Type</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Requirements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58640350"/>
                  </a:ext>
                </a:extLst>
              </a:tr>
              <a:tr h="0">
                <a:tc>
                  <a:txBody>
                    <a:bodyPr/>
                    <a:lstStyle/>
                    <a:p>
                      <a:pPr marL="0" marR="0">
                        <a:spcBef>
                          <a:spcPts val="0"/>
                        </a:spcBef>
                        <a:spcAft>
                          <a:spcPts val="0"/>
                        </a:spcAft>
                      </a:pPr>
                      <a:r>
                        <a:rPr lang="en-US" sz="1400">
                          <a:effectLst/>
                        </a:rPr>
                        <a:t>Overall measurements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At least 30 one-minute averages. </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641094239"/>
                  </a:ext>
                </a:extLst>
              </a:tr>
              <a:tr h="0">
                <a:tc>
                  <a:txBody>
                    <a:bodyPr/>
                    <a:lstStyle/>
                    <a:p>
                      <a:pPr marL="0" marR="0">
                        <a:spcBef>
                          <a:spcPts val="0"/>
                        </a:spcBef>
                        <a:spcAft>
                          <a:spcPts val="0"/>
                        </a:spcAft>
                      </a:pPr>
                      <a:r>
                        <a:rPr lang="en-US" sz="1400" dirty="0">
                          <a:effectLst/>
                        </a:rPr>
                        <a:t>For A-weighted sound pressure level:</a:t>
                      </a:r>
                    </a:p>
                    <a:p>
                      <a:pPr marL="0" marR="0">
                        <a:spcBef>
                          <a:spcPts val="0"/>
                        </a:spcBef>
                        <a:spcAft>
                          <a:spcPts val="0"/>
                        </a:spcAft>
                      </a:pPr>
                      <a:r>
                        <a:rPr lang="en-US" sz="1400" dirty="0">
                          <a:effectLst/>
                        </a:rPr>
                        <a:t>(for turbine and background measurements)</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At least 3 minutes of data with wind speeds ±0.5 m/s of the integer values of 6, 7, 8, 9, and 10 m/s</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99395497"/>
                  </a:ext>
                </a:extLst>
              </a:tr>
              <a:tr h="0">
                <a:tc>
                  <a:txBody>
                    <a:bodyPr/>
                    <a:lstStyle/>
                    <a:p>
                      <a:pPr marL="0" marR="0">
                        <a:spcBef>
                          <a:spcPts val="0"/>
                        </a:spcBef>
                        <a:spcAft>
                          <a:spcPts val="0"/>
                        </a:spcAft>
                      </a:pPr>
                      <a:r>
                        <a:rPr lang="en-US" sz="1400">
                          <a:effectLst/>
                        </a:rPr>
                        <a:t>For octave or third octave band measurements:</a:t>
                      </a:r>
                    </a:p>
                    <a:p>
                      <a:pPr marL="0" marR="0">
                        <a:spcBef>
                          <a:spcPts val="0"/>
                        </a:spcBef>
                        <a:spcAft>
                          <a:spcPts val="0"/>
                        </a:spcAft>
                      </a:pPr>
                      <a:r>
                        <a:rPr lang="en-US" sz="1400">
                          <a:effectLst/>
                        </a:rPr>
                        <a:t>(for turbine and background measurements)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a:effectLst/>
                        </a:rPr>
                        <a:t>At least 3 minutes of data with wind speeds ±0.5 m/s of the integer values of 6, 7, 8, 9, and 10 m/s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10027543"/>
                  </a:ext>
                </a:extLst>
              </a:tr>
              <a:tr h="0">
                <a:tc>
                  <a:txBody>
                    <a:bodyPr/>
                    <a:lstStyle/>
                    <a:p>
                      <a:pPr marL="0" marR="0">
                        <a:spcBef>
                          <a:spcPts val="0"/>
                        </a:spcBef>
                        <a:spcAft>
                          <a:spcPts val="0"/>
                        </a:spcAft>
                      </a:pPr>
                      <a:r>
                        <a:rPr lang="en-US" sz="1400">
                          <a:effectLst/>
                        </a:rPr>
                        <a:t>Narrow band measurements:</a:t>
                      </a:r>
                    </a:p>
                    <a:p>
                      <a:pPr marL="0" marR="0">
                        <a:spcBef>
                          <a:spcPts val="0"/>
                        </a:spcBef>
                        <a:spcAft>
                          <a:spcPts val="0"/>
                        </a:spcAft>
                      </a:pPr>
                      <a:r>
                        <a:rPr lang="en-US" sz="1400">
                          <a:effectLst/>
                        </a:rPr>
                        <a:t>(for turbine and background measurements)</a:t>
                      </a:r>
                      <a:endParaRPr lang="en-US" sz="140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400" dirty="0">
                          <a:effectLst/>
                        </a:rPr>
                        <a:t>At least 2 minutes of data with wind speeds ±0.5 m/s of the integer values of 6, 7, 8, 9, and 10 m/s</a:t>
                      </a:r>
                      <a:endParaRPr lang="en-US" sz="14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936626959"/>
                  </a:ext>
                </a:extLst>
              </a:tr>
            </a:tbl>
          </a:graphicData>
        </a:graphic>
      </p:graphicFrame>
      <p:sp>
        <p:nvSpPr>
          <p:cNvPr id="7" name="Rectangle 1">
            <a:extLst>
              <a:ext uri="{FF2B5EF4-FFF2-40B4-BE49-F238E27FC236}">
                <a16:creationId xmlns:a16="http://schemas.microsoft.com/office/drawing/2014/main" id="{4590180F-4679-8E46-A54E-A1A715C6F395}"/>
              </a:ext>
            </a:extLst>
          </p:cNvPr>
          <p:cNvSpPr>
            <a:spLocks noChangeArrowheads="1"/>
          </p:cNvSpPr>
          <p:nvPr/>
        </p:nvSpPr>
        <p:spPr bwMode="auto">
          <a:xfrm>
            <a:off x="3403600" y="30797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grpSp>
        <p:nvGrpSpPr>
          <p:cNvPr id="9" name="Group 8">
            <a:extLst>
              <a:ext uri="{FF2B5EF4-FFF2-40B4-BE49-F238E27FC236}">
                <a16:creationId xmlns:a16="http://schemas.microsoft.com/office/drawing/2014/main" id="{3BA04C2D-2B30-9447-8CB3-021EAE5D8FB6}"/>
              </a:ext>
            </a:extLst>
          </p:cNvPr>
          <p:cNvGrpSpPr/>
          <p:nvPr/>
        </p:nvGrpSpPr>
        <p:grpSpPr>
          <a:xfrm>
            <a:off x="7203092" y="171176"/>
            <a:ext cx="4143185" cy="3158235"/>
            <a:chOff x="6763498" y="1581911"/>
            <a:chExt cx="4143185" cy="3158235"/>
          </a:xfrm>
        </p:grpSpPr>
        <p:pic>
          <p:nvPicPr>
            <p:cNvPr id="10" name="Picture 9">
              <a:extLst>
                <a:ext uri="{FF2B5EF4-FFF2-40B4-BE49-F238E27FC236}">
                  <a16:creationId xmlns:a16="http://schemas.microsoft.com/office/drawing/2014/main" id="{810E9C66-6AD8-354E-BEC4-FC145536CF2C}"/>
                </a:ext>
              </a:extLst>
            </p:cNvPr>
            <p:cNvPicPr>
              <a:picLocks noChangeAspect="1"/>
            </p:cNvPicPr>
            <p:nvPr/>
          </p:nvPicPr>
          <p:blipFill>
            <a:blip r:embed="rId2"/>
            <a:stretch>
              <a:fillRect/>
            </a:stretch>
          </p:blipFill>
          <p:spPr>
            <a:xfrm>
              <a:off x="6879493" y="1581911"/>
              <a:ext cx="3763863" cy="2850457"/>
            </a:xfrm>
            <a:prstGeom prst="rect">
              <a:avLst/>
            </a:prstGeom>
          </p:spPr>
        </p:pic>
        <p:sp>
          <p:nvSpPr>
            <p:cNvPr id="11" name="TextBox 10">
              <a:extLst>
                <a:ext uri="{FF2B5EF4-FFF2-40B4-BE49-F238E27FC236}">
                  <a16:creationId xmlns:a16="http://schemas.microsoft.com/office/drawing/2014/main" id="{E538EA5C-EB29-5248-AD9B-5A8F82543EDC}"/>
                </a:ext>
              </a:extLst>
            </p:cNvPr>
            <p:cNvSpPr txBox="1"/>
            <p:nvPr/>
          </p:nvSpPr>
          <p:spPr>
            <a:xfrm>
              <a:off x="6763498" y="4432369"/>
              <a:ext cx="4143185" cy="307777"/>
            </a:xfrm>
            <a:prstGeom prst="rect">
              <a:avLst/>
            </a:prstGeom>
            <a:noFill/>
          </p:spPr>
          <p:txBody>
            <a:bodyPr wrap="none" rtlCol="0">
              <a:spAutoFit/>
            </a:bodyPr>
            <a:lstStyle/>
            <a:p>
              <a:r>
                <a:rPr lang="en-US" sz="1400" dirty="0"/>
                <a:t>Example soundboard from the IEC 61400-11 Standard.</a:t>
              </a:r>
            </a:p>
          </p:txBody>
        </p:sp>
      </p:grpSp>
    </p:spTree>
    <p:extLst>
      <p:ext uri="{BB962C8B-B14F-4D97-AF65-F5344CB8AC3E}">
        <p14:creationId xmlns:p14="http://schemas.microsoft.com/office/powerpoint/2010/main" val="39512049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746</TotalTime>
  <Words>654</Words>
  <Application>Microsoft Macintosh PowerPoint</Application>
  <PresentationFormat>Widescreen</PresentationFormat>
  <Paragraphs>106</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Hamilton, Nicholas</dc:creator>
  <cp:lastModifiedBy>Hamilton, Nicholas</cp:lastModifiedBy>
  <cp:revision>13</cp:revision>
  <dcterms:created xsi:type="dcterms:W3CDTF">2020-01-30T04:23:51Z</dcterms:created>
  <dcterms:modified xsi:type="dcterms:W3CDTF">2020-01-30T16:50:24Z</dcterms:modified>
</cp:coreProperties>
</file>

<file path=docProps/thumbnail.jpeg>
</file>